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75" r:id="rId3"/>
    <p:sldId id="582" r:id="rId4"/>
    <p:sldId id="589" r:id="rId5"/>
    <p:sldId id="657" r:id="rId6"/>
    <p:sldId id="630" r:id="rId7"/>
    <p:sldId id="614" r:id="rId8"/>
    <p:sldId id="609" r:id="rId9"/>
    <p:sldId id="610" r:id="rId10"/>
    <p:sldId id="658" r:id="rId11"/>
    <p:sldId id="263" r:id="rId12"/>
    <p:sldId id="265" r:id="rId13"/>
    <p:sldId id="613" r:id="rId14"/>
    <p:sldId id="272" r:id="rId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S2012BITC\Shared%20Folders\Users\Moemedi\UK%20office\Investment%20Missions\Switzerland\Trade%20with%20Switzerla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solidFill>
                  <a:schemeClr val="tx1"/>
                </a:solidFill>
              </a:rPr>
              <a:t>Trade between</a:t>
            </a:r>
            <a:r>
              <a:rPr lang="en-GB" sz="1400" baseline="0" dirty="0">
                <a:solidFill>
                  <a:schemeClr val="tx1"/>
                </a:solidFill>
              </a:rPr>
              <a:t> Botswana and Switzerland 2012 – 2017 in P’ millions</a:t>
            </a:r>
            <a:endParaRPr lang="en-GB" sz="1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863987520427872"/>
          <c:y val="2.2450888681010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Exports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776.41811800000005</c:v>
                </c:pt>
                <c:pt idx="1">
                  <c:v>1184.582844</c:v>
                </c:pt>
                <c:pt idx="2">
                  <c:v>2522.5341239999998</c:v>
                </c:pt>
                <c:pt idx="3">
                  <c:v>2743.5500550000002</c:v>
                </c:pt>
                <c:pt idx="4">
                  <c:v>2054.380071</c:v>
                </c:pt>
                <c:pt idx="5">
                  <c:v>1457.7608290000001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F6-4A7C-A233-C61C325654CE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Imports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384.47538500000002</c:v>
                </c:pt>
                <c:pt idx="1">
                  <c:v>39.415269000000002</c:v>
                </c:pt>
                <c:pt idx="2">
                  <c:v>123.070278</c:v>
                </c:pt>
                <c:pt idx="3">
                  <c:v>161.07323600000001</c:v>
                </c:pt>
                <c:pt idx="4">
                  <c:v>120.141042</c:v>
                </c:pt>
                <c:pt idx="5">
                  <c:v>113.293046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F6-4A7C-A233-C61C325654CE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391.94273300000003</c:v>
                </c:pt>
                <c:pt idx="1">
                  <c:v>1145.1675749999999</c:v>
                </c:pt>
                <c:pt idx="2">
                  <c:v>2399.4638459999996</c:v>
                </c:pt>
                <c:pt idx="3">
                  <c:v>2582.476819</c:v>
                </c:pt>
                <c:pt idx="4">
                  <c:v>1934.2390290000001</c:v>
                </c:pt>
                <c:pt idx="5">
                  <c:v>1344.4677830000001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F6-4A7C-A233-C61C32565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0678904"/>
        <c:axId val="320677336"/>
      </c:barChart>
      <c:catAx>
        <c:axId val="320678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677336"/>
        <c:crosses val="autoZero"/>
        <c:auto val="1"/>
        <c:lblAlgn val="ctr"/>
        <c:lblOffset val="100"/>
        <c:noMultiLvlLbl val="0"/>
      </c:catAx>
      <c:valAx>
        <c:axId val="32067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BWP millions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678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3C7DA63-4463-44D6-BFE1-1DFB8D48659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DD6D714-984E-4562-B73C-F76EA935A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7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3F8BDAC-8B68-4B18-8B0D-98AC5CA457E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7349482-28D9-4E5D-9D8D-CBD3305A7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7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4852" indent="-28263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FE49F-2F6A-2F45-B5DA-A6E59735DC0D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51234" y="9428272"/>
            <a:ext cx="2944876" cy="4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4" tIns="45742" rIns="91484" bIns="45742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E93D037-120A-C641-901E-543D22F72969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2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4852" indent="-28263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526ECC-1235-D946-97D9-DB401C7B5C14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2841073" y="12297746"/>
            <a:ext cx="2172449" cy="6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4" tIns="45742" rIns="91484" bIns="45742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/>
            <a:fld id="{7F9A08F3-267C-E448-B469-A1841E1785A3}" type="slidenum">
              <a:rPr lang="en-US" sz="1200">
                <a:solidFill>
                  <a:prstClr val="black"/>
                </a:solidFill>
              </a:rPr>
              <a:pPr algn="r" defTabSz="457200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28663" y="971550"/>
            <a:ext cx="6472238" cy="4854575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50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0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7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49975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9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8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4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7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5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E17A-A0C5-4BA5-9935-66AC989BEFAD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DB0E9-AB09-4A1C-AB8C-FCFFD549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tc.co.bw/sector/agriculture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bitc.co.bw/sector/financial-and-business-serv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tc.co.bw/sector/minin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bitc.co.bw/sector/manufacturing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bitc.co.bw/sector/touri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tc.co.bw/sector/transport-and-logistics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bitc.co.bw/sector/energ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772400" cy="860425"/>
          </a:xfrm>
        </p:spPr>
        <p:txBody>
          <a:bodyPr>
            <a:normAutofit/>
          </a:bodyPr>
          <a:lstStyle/>
          <a:p>
            <a:r>
              <a:rPr lang="en-US" dirty="0"/>
              <a:t>A Place to Invest, Live and Visit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371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/>
                </a:solidFill>
              </a:rPr>
              <a:t>HONOURABLE MINISTER OF INVESTMENT, TRADE &amp; INDUSTRY</a:t>
            </a:r>
          </a:p>
          <a:p>
            <a:pPr>
              <a:defRPr/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000" b="1" dirty="0" err="1">
                <a:solidFill>
                  <a:schemeClr val="tx1"/>
                </a:solidFill>
              </a:rPr>
              <a:t>Bogolo</a:t>
            </a:r>
            <a:r>
              <a:rPr lang="en-GB" sz="2000" b="1" dirty="0">
                <a:solidFill>
                  <a:schemeClr val="tx1"/>
                </a:solidFill>
              </a:rPr>
              <a:t> J. </a:t>
            </a:r>
            <a:r>
              <a:rPr lang="en-GB" sz="2000" b="1" dirty="0" err="1">
                <a:solidFill>
                  <a:schemeClr val="tx1"/>
                </a:solidFill>
              </a:rPr>
              <a:t>Kenewendo</a:t>
            </a:r>
            <a:endParaRPr lang="en-GB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Thursday 12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July 2018</a:t>
            </a:r>
          </a:p>
          <a:p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7" descr="DEDB8312b_resize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66210"/>
            <a:ext cx="2057400" cy="1724890"/>
          </a:xfrm>
          <a:prstGeom prst="rect">
            <a:avLst/>
          </a:prstGeom>
          <a:noFill/>
        </p:spPr>
      </p:pic>
      <p:pic>
        <p:nvPicPr>
          <p:cNvPr id="6" name="Picture 4" descr="Government building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66210"/>
            <a:ext cx="1894610" cy="171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028" descr="gabsnigh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8710" y="3266210"/>
            <a:ext cx="225829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320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2310" y="3266210"/>
            <a:ext cx="2233944" cy="17248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1983" y="86474"/>
            <a:ext cx="4551217" cy="23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21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xmlns="" id="{CA6DD407-9B00-4F18-AAA0-6882AF58D7C7}"/>
              </a:ext>
            </a:extLst>
          </p:cNvPr>
          <p:cNvSpPr txBox="1">
            <a:spLocks/>
          </p:cNvSpPr>
          <p:nvPr/>
        </p:nvSpPr>
        <p:spPr bwMode="auto">
          <a:xfrm>
            <a:off x="42531" y="0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Our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95E47E-F462-4A75-BDF0-D3D57CCDC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Lowest corporate tax rate in the region (15% for manufacturing /financial services, 22% for all other activities)</a:t>
            </a:r>
          </a:p>
          <a:p>
            <a:r>
              <a:rPr lang="en-GB" dirty="0"/>
              <a:t>Large selection of industrial land &amp; factory space</a:t>
            </a:r>
          </a:p>
          <a:p>
            <a:r>
              <a:rPr lang="en-GB" dirty="0"/>
              <a:t>Trainable workforce and high adult literacy rate</a:t>
            </a:r>
          </a:p>
          <a:p>
            <a:r>
              <a:rPr lang="en-GB" dirty="0"/>
              <a:t>No foreign exchange controls</a:t>
            </a:r>
          </a:p>
          <a:p>
            <a:r>
              <a:rPr lang="en-GB" dirty="0"/>
              <a:t>Duty free importation of machinery used in production</a:t>
            </a:r>
          </a:p>
          <a:p>
            <a:r>
              <a:rPr lang="en-GB" dirty="0"/>
              <a:t>Duty free importation of raw materials used in exportable products</a:t>
            </a:r>
          </a:p>
          <a:p>
            <a:r>
              <a:rPr lang="en-GB" dirty="0"/>
              <a:t>Several double taxation agreements</a:t>
            </a:r>
          </a:p>
          <a:p>
            <a:r>
              <a:rPr lang="en-GB" dirty="0"/>
              <a:t>Good industrial relations</a:t>
            </a:r>
          </a:p>
          <a:p>
            <a:r>
              <a:rPr lang="en-GB" dirty="0"/>
              <a:t>Support to enter regional and international markets for exportable products</a:t>
            </a:r>
          </a:p>
          <a:p>
            <a:r>
              <a:rPr lang="en-GB" dirty="0"/>
              <a:t>Facilitation services through the Botswana One </a:t>
            </a:r>
            <a:r>
              <a:rPr lang="en-GB"/>
              <a:t>Stop Service Centre (BOSSC)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0892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471S8316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11" y="1066800"/>
            <a:ext cx="9171709" cy="5791200"/>
          </a:xfrm>
          <a:prstGeom prst="rect">
            <a:avLst/>
          </a:prstGeom>
          <a:noFill/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1371600" y="1295400"/>
            <a:ext cx="7391400" cy="5029200"/>
          </a:xfrm>
          <a:prstGeom prst="rect">
            <a:avLst/>
          </a:prstGeom>
        </p:spPr>
        <p:txBody>
          <a:bodyPr/>
          <a:lstStyle/>
          <a:p>
            <a:pPr marL="365760" indent="-256032" algn="just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365760" indent="-256032" algn="just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68000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149975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itle 7"/>
          <p:cNvSpPr>
            <a:spLocks noGrp="1"/>
          </p:cNvSpPr>
          <p:nvPr>
            <p:ph type="title"/>
          </p:nvPr>
        </p:nvSpPr>
        <p:spPr>
          <a:xfrm>
            <a:off x="-27710" y="0"/>
            <a:ext cx="9171710" cy="10668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just" eaLnBrk="1" hangingPunct="1"/>
            <a:r>
              <a:rPr lang="en-GB" sz="4000" dirty="0">
                <a:solidFill>
                  <a:schemeClr val="bg1"/>
                </a:solidFill>
              </a:rPr>
              <a:t>A PLACE TO LIVE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200400" y="6416675"/>
            <a:ext cx="2895600" cy="365125"/>
          </a:xfrm>
        </p:spPr>
        <p:txBody>
          <a:bodyPr/>
          <a:lstStyle/>
          <a:p>
            <a:pPr>
              <a:defRPr/>
            </a:pPr>
            <a:fld id="{8F20ED79-B28A-413D-82F9-9D4237C4D52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048000" cy="5526520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Modern and attractive to live in, work and enjoy life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Offers good quality of life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A place to raise children and enjoy an excellent work-life balance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Friendly, welcoming and accommodating people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Mokoro R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1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dirty="0"/>
              <a:t>A Place to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159960"/>
            <a:ext cx="6172200" cy="5257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None/>
              <a:defRPr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None/>
              <a:defRPr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None/>
              <a:defRPr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None/>
              <a:defRPr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None/>
              <a:defRPr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None/>
              <a:defRPr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None/>
              <a:defRPr/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itchFamily="34" charset="0"/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49975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1170711"/>
            <a:ext cx="3505200" cy="49792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Unique and diverse experience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</a:rPr>
              <a:t>Offers a great tourism experience with a wide range of safari offers, event tourism and adventure.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</a:rPr>
              <a:t>Home to 2 UNESCO World Heritage Sites; The </a:t>
            </a:r>
            <a:r>
              <a:rPr lang="en-GB" sz="2400" dirty="0" err="1">
                <a:solidFill>
                  <a:schemeClr val="bg1"/>
                </a:solidFill>
              </a:rPr>
              <a:t>Tsodilo</a:t>
            </a:r>
            <a:r>
              <a:rPr lang="en-GB" sz="2400" dirty="0">
                <a:solidFill>
                  <a:schemeClr val="bg1"/>
                </a:solidFill>
              </a:rPr>
              <a:t> Hills and the Okavango Delta</a:t>
            </a:r>
            <a:endParaRPr lang="en-ZA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1"/>
                </a:solidFill>
              </a:rPr>
              <a:t>Continuously rated as one of the best tourist destinations in the world </a:t>
            </a:r>
            <a:endParaRPr lang="en-ZA" sz="2400" dirty="0">
              <a:solidFill>
                <a:schemeClr val="bg1"/>
              </a:solidFill>
            </a:endParaRPr>
          </a:p>
          <a:p>
            <a:endParaRPr lang="en-ZA" sz="2400" dirty="0">
              <a:solidFill>
                <a:schemeClr val="bg1"/>
              </a:solidFill>
              <a:latin typeface="+mn-lt"/>
            </a:endParaRPr>
          </a:p>
          <a:p>
            <a:endParaRPr lang="en-ZA" sz="2400" dirty="0">
              <a:solidFill>
                <a:schemeClr val="bg1"/>
              </a:solidFill>
              <a:latin typeface="+mn-lt"/>
            </a:endParaRPr>
          </a:p>
          <a:p>
            <a:endParaRPr lang="en-ZA" sz="2400" dirty="0">
              <a:solidFill>
                <a:schemeClr val="bg1"/>
              </a:solidFill>
              <a:latin typeface="+mn-lt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Calibri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/>
              </a:solidFill>
              <a:latin typeface="Calibri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dirty="0"/>
              <a:t>A PLACE TO 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0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4F3438-9B83-48C8-B34B-C0A7281B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9" y="1718093"/>
            <a:ext cx="8174528" cy="3875545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xmlns="" id="{CA6DD407-9B00-4F18-AAA0-6882AF58D7C7}"/>
              </a:ext>
            </a:extLst>
          </p:cNvPr>
          <p:cNvSpPr txBox="1">
            <a:spLocks/>
          </p:cNvSpPr>
          <p:nvPr/>
        </p:nvSpPr>
        <p:spPr bwMode="auto">
          <a:xfrm>
            <a:off x="42531" y="0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INVITATION TO GLOBAL EXPO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824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798014-899B-417C-8424-22A634689693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149975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3" descr="C:\Users\moagik\Desktop\Pictur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55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86" y="3511412"/>
            <a:ext cx="8278498" cy="1289435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Botswana’s automotive &amp; components sector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43001"/>
            <a:ext cx="9055865" cy="4627774"/>
          </a:xfrm>
          <a:prstGeom prst="rect">
            <a:avLst/>
          </a:prstGeom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xmlns="" id="{7605D11F-4465-416A-99EC-544288CFAB3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PLACE TO INVEST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9403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image14.jpeg" descr="http://www.bitc.co.bw/sites/default/files/styles/sector_index/public/Financial%20and%20Business%20Services.jpg?itok=a4FIVOTk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9675" y="1881743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image15.jpeg" descr="http://www.bitc.co.bw/sites/default/files/styles/sector_index/public/Manufacturing.jpg?itok=yveh9WHF">
            <a:hlinkClick r:id="rId4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8632" y="1881743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image16.jpeg" descr="http://www.bitc.co.bw/sites/default/files/styles/sector_index/public/Mining.jpg?itok=7pXuJcmb">
            <a:hlinkClick r:id="rId6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06582" y="1881743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17.jpeg" descr="http://www.bitc.co.bw/sites/default/files/styles/sector_index/public/Agriculture.jpg?itok=5SPW8sjX">
            <a:hlinkClick r:id="rId8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05496" y="1881743"/>
            <a:ext cx="1428751" cy="1428751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/>
        </p:nvSpPr>
        <p:spPr>
          <a:xfrm>
            <a:off x="1005496" y="1881744"/>
            <a:ext cx="1428751" cy="646331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900" b="1">
                <a:solidFill>
                  <a:srgbClr val="FFFFFF"/>
                </a:solidFill>
              </a:defRPr>
            </a:pPr>
            <a:r>
              <a:rPr lang="en-US" sz="900" dirty="0"/>
              <a:t>Commercialization of the a</a:t>
            </a:r>
            <a:r>
              <a:rPr sz="900" dirty="0"/>
              <a:t>griculture &amp; Agrib</a:t>
            </a:r>
            <a:r>
              <a:rPr lang="en-US" sz="900" dirty="0"/>
              <a:t>usiness sector</a:t>
            </a:r>
            <a:endParaRPr sz="900" dirty="0"/>
          </a:p>
          <a:p>
            <a:pPr>
              <a:defRPr sz="900" b="1">
                <a:solidFill>
                  <a:srgbClr val="FFFFFF"/>
                </a:solidFill>
              </a:defRPr>
            </a:pPr>
            <a:r>
              <a:rPr sz="900" dirty="0"/>
              <a:t> </a:t>
            </a:r>
          </a:p>
        </p:txBody>
      </p:sp>
      <p:sp>
        <p:nvSpPr>
          <p:cNvPr id="512" name="Shape 512"/>
          <p:cNvSpPr/>
          <p:nvPr/>
        </p:nvSpPr>
        <p:spPr>
          <a:xfrm>
            <a:off x="4878632" y="1881743"/>
            <a:ext cx="1428751" cy="36933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rPr dirty="0"/>
              <a:t>Manufacturing</a:t>
            </a:r>
            <a:r>
              <a:rPr lang="en-US" dirty="0"/>
              <a:t>; import bill substitution</a:t>
            </a:r>
            <a:endParaRPr dirty="0"/>
          </a:p>
        </p:txBody>
      </p:sp>
      <p:sp>
        <p:nvSpPr>
          <p:cNvPr id="513" name="Shape 513"/>
          <p:cNvSpPr/>
          <p:nvPr/>
        </p:nvSpPr>
        <p:spPr>
          <a:xfrm>
            <a:off x="6789675" y="1881743"/>
            <a:ext cx="1428751" cy="23083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t>Services</a:t>
            </a:r>
          </a:p>
        </p:txBody>
      </p:sp>
      <p:sp>
        <p:nvSpPr>
          <p:cNvPr id="514" name="Shape 514"/>
          <p:cNvSpPr/>
          <p:nvPr/>
        </p:nvSpPr>
        <p:spPr>
          <a:xfrm>
            <a:off x="2906582" y="1881743"/>
            <a:ext cx="1428751" cy="36933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rPr lang="en-ZW" dirty="0"/>
              <a:t>Mining &amp; </a:t>
            </a:r>
            <a:r>
              <a:rPr dirty="0"/>
              <a:t>Resource Beneficiation</a:t>
            </a:r>
          </a:p>
        </p:txBody>
      </p:sp>
      <p:grpSp>
        <p:nvGrpSpPr>
          <p:cNvPr id="517" name="Group 517"/>
          <p:cNvGrpSpPr/>
          <p:nvPr/>
        </p:nvGrpSpPr>
        <p:grpSpPr>
          <a:xfrm>
            <a:off x="474962" y="5164874"/>
            <a:ext cx="8144187" cy="369330"/>
            <a:chOff x="0" y="-9334"/>
            <a:chExt cx="8144185" cy="369329"/>
          </a:xfrm>
        </p:grpSpPr>
        <p:sp>
          <p:nvSpPr>
            <p:cNvPr id="515" name="Shape 515"/>
            <p:cNvSpPr/>
            <p:nvPr/>
          </p:nvSpPr>
          <p:spPr>
            <a:xfrm>
              <a:off x="0" y="24859"/>
              <a:ext cx="8144185" cy="300943"/>
            </a:xfrm>
            <a:prstGeom prst="rect">
              <a:avLst/>
            </a:prstGeom>
            <a:gradFill flip="none" rotWithShape="1">
              <a:gsLst>
                <a:gs pos="0">
                  <a:srgbClr val="0479CA"/>
                </a:gs>
                <a:gs pos="100000">
                  <a:schemeClr val="accent1">
                    <a:hueOff val="666049"/>
                    <a:satOff val="26213"/>
                    <a:lumOff val="39536"/>
                  </a:schemeClr>
                </a:gs>
              </a:gsLst>
              <a:lin ang="16200000" scaled="0"/>
            </a:gradFill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0" y="-9334"/>
              <a:ext cx="814418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/>
              </a:lvl1pPr>
            </a:lstStyle>
            <a:p>
              <a:r>
                <a:rPr dirty="0"/>
                <a:t>Premised on </a:t>
              </a:r>
              <a:r>
                <a:rPr lang="en-US" dirty="0"/>
                <a:t>A</a:t>
              </a:r>
              <a:r>
                <a:rPr dirty="0"/>
                <a:t>ccelerating </a:t>
              </a:r>
              <a:r>
                <a:rPr lang="en-US" dirty="0"/>
                <a:t>E</a:t>
              </a:r>
              <a:r>
                <a:rPr dirty="0"/>
                <a:t>conomic </a:t>
              </a:r>
              <a:r>
                <a:rPr lang="en-US" dirty="0"/>
                <a:t>D</a:t>
              </a:r>
              <a:r>
                <a:rPr dirty="0"/>
                <a:t>iversification</a:t>
              </a:r>
            </a:p>
          </p:txBody>
        </p:sp>
      </p:grpSp>
      <p:grpSp>
        <p:nvGrpSpPr>
          <p:cNvPr id="520" name="Group 520"/>
          <p:cNvGrpSpPr/>
          <p:nvPr/>
        </p:nvGrpSpPr>
        <p:grpSpPr>
          <a:xfrm>
            <a:off x="6789675" y="3408955"/>
            <a:ext cx="1428751" cy="1539215"/>
            <a:chOff x="0" y="-1"/>
            <a:chExt cx="1428750" cy="1256201"/>
          </a:xfrm>
        </p:grpSpPr>
        <p:sp>
          <p:nvSpPr>
            <p:cNvPr id="518" name="Shape 518"/>
            <p:cNvSpPr/>
            <p:nvPr/>
          </p:nvSpPr>
          <p:spPr>
            <a:xfrm>
              <a:off x="0" y="-1"/>
              <a:ext cx="1428750" cy="1256201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 b="1"/>
              </a:pPr>
              <a:endParaRPr sz="1100"/>
            </a:p>
          </p:txBody>
        </p:sp>
        <p:sp>
          <p:nvSpPr>
            <p:cNvPr id="519" name="Shape 519"/>
            <p:cNvSpPr/>
            <p:nvPr/>
          </p:nvSpPr>
          <p:spPr>
            <a:xfrm>
              <a:off x="0" y="182862"/>
              <a:ext cx="1428750" cy="7661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r>
                <a:rPr sz="1100" dirty="0"/>
                <a:t>ICT</a:t>
              </a:r>
              <a:r>
                <a:rPr lang="en-GB" sz="1100" dirty="0"/>
                <a:t> </a:t>
              </a:r>
              <a:r>
                <a:rPr lang="en-GB" sz="1100"/>
                <a:t>&amp; Innovation</a:t>
              </a:r>
              <a:endParaRPr sz="11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r>
                <a:rPr lang="en-ZW" sz="1100" dirty="0"/>
                <a:t>Financial &amp; business </a:t>
              </a:r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r>
                <a:rPr lang="en-ZW" sz="1100" dirty="0"/>
                <a:t>BPO</a:t>
              </a:r>
              <a:endParaRPr sz="1100" dirty="0"/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endParaRPr sz="11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endParaRPr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3" name="Group 523"/>
          <p:cNvGrpSpPr/>
          <p:nvPr/>
        </p:nvGrpSpPr>
        <p:grpSpPr>
          <a:xfrm>
            <a:off x="4855933" y="3418104"/>
            <a:ext cx="1462799" cy="1688631"/>
            <a:chOff x="0" y="338541"/>
            <a:chExt cx="1462798" cy="1688629"/>
          </a:xfrm>
        </p:grpSpPr>
        <p:sp>
          <p:nvSpPr>
            <p:cNvPr id="521" name="Shape 521"/>
            <p:cNvSpPr/>
            <p:nvPr/>
          </p:nvSpPr>
          <p:spPr>
            <a:xfrm>
              <a:off x="0" y="338541"/>
              <a:ext cx="1451449" cy="1542973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/>
              </a:pPr>
              <a:endParaRPr sz="1000"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349" y="457514"/>
              <a:ext cx="1451449" cy="1569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sz="1200" dirty="0"/>
                <a:t>High Import Bill</a:t>
              </a: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sz="1200" dirty="0"/>
                <a:t>Automotive Components</a:t>
              </a: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lang="en-ZW" sz="1200" dirty="0"/>
                <a:t>General manufacturing; almost all products consumed </a:t>
              </a: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endParaRPr sz="1200" dirty="0"/>
            </a:p>
          </p:txBody>
        </p:sp>
      </p:grpSp>
      <p:grpSp>
        <p:nvGrpSpPr>
          <p:cNvPr id="526" name="Group 526"/>
          <p:cNvGrpSpPr/>
          <p:nvPr/>
        </p:nvGrpSpPr>
        <p:grpSpPr>
          <a:xfrm>
            <a:off x="1005495" y="3213146"/>
            <a:ext cx="1462408" cy="1938990"/>
            <a:chOff x="0" y="-191057"/>
            <a:chExt cx="1462406" cy="1938988"/>
          </a:xfrm>
        </p:grpSpPr>
        <p:sp>
          <p:nvSpPr>
            <p:cNvPr id="524" name="Shape 524"/>
            <p:cNvSpPr/>
            <p:nvPr/>
          </p:nvSpPr>
          <p:spPr>
            <a:xfrm>
              <a:off x="0" y="0"/>
              <a:ext cx="1462406" cy="1556873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 b="1"/>
              </a:pPr>
              <a:endParaRPr sz="1200"/>
            </a:p>
          </p:txBody>
        </p:sp>
        <p:sp>
          <p:nvSpPr>
            <p:cNvPr id="525" name="Shape 525"/>
            <p:cNvSpPr/>
            <p:nvPr/>
          </p:nvSpPr>
          <p:spPr>
            <a:xfrm>
              <a:off x="0" y="-191057"/>
              <a:ext cx="1462406" cy="19389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endParaRPr lang="en-ZW" sz="1200" dirty="0"/>
            </a:p>
            <a:p>
              <a:pPr>
                <a:buSzPct val="100000"/>
                <a:defRPr sz="1200" b="1"/>
              </a:pPr>
              <a:endParaRPr lang="en-US" sz="1200" dirty="0"/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sz="1200" dirty="0"/>
                <a:t>Leather</a:t>
              </a: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sz="1200" dirty="0"/>
                <a:t>Beef</a:t>
              </a: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lang="en-ZW" sz="1200" dirty="0"/>
                <a:t>Primary Production</a:t>
              </a: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sz="1200" dirty="0"/>
                <a:t>Agro Processing</a:t>
              </a: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sz="1200" dirty="0"/>
                <a:t>Feeds</a:t>
              </a: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sz="1200" dirty="0"/>
                <a:t>Ostrich Farming</a:t>
              </a: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endParaRPr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9" name="Group 529"/>
          <p:cNvGrpSpPr/>
          <p:nvPr/>
        </p:nvGrpSpPr>
        <p:grpSpPr>
          <a:xfrm>
            <a:off x="2887678" y="3213146"/>
            <a:ext cx="1447656" cy="1938990"/>
            <a:chOff x="0" y="-191058"/>
            <a:chExt cx="1447654" cy="1938989"/>
          </a:xfrm>
        </p:grpSpPr>
        <p:sp>
          <p:nvSpPr>
            <p:cNvPr id="527" name="Shape 527"/>
            <p:cNvSpPr/>
            <p:nvPr/>
          </p:nvSpPr>
          <p:spPr>
            <a:xfrm>
              <a:off x="0" y="-1"/>
              <a:ext cx="1447654" cy="1556874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 b="1"/>
              </a:pPr>
              <a:endParaRPr sz="1200"/>
            </a:p>
          </p:txBody>
        </p:sp>
        <p:sp>
          <p:nvSpPr>
            <p:cNvPr id="528" name="Shape 528"/>
            <p:cNvSpPr/>
            <p:nvPr/>
          </p:nvSpPr>
          <p:spPr>
            <a:xfrm>
              <a:off x="0" y="-191058"/>
              <a:ext cx="1447654" cy="1938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endParaRPr lang="en-ZW" sz="1200" dirty="0"/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sz="1200" dirty="0"/>
                <a:t>Soda Ash</a:t>
              </a: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sz="1200" dirty="0"/>
                <a:t>Coal</a:t>
              </a: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sz="1200" dirty="0"/>
                <a:t>Diamonds</a:t>
              </a:r>
              <a:endParaRPr lang="en-ZW" sz="1200" dirty="0"/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r>
                <a:rPr lang="en-ZW" sz="1200" dirty="0"/>
                <a:t>Base Metals</a:t>
              </a:r>
            </a:p>
            <a:p>
              <a:pPr>
                <a:buSzPct val="100000"/>
                <a:defRPr sz="1200" b="1"/>
              </a:pPr>
              <a:r>
                <a:rPr lang="en-ZW" sz="1200" dirty="0"/>
                <a:t> </a:t>
              </a: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endParaRPr sz="12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endParaRPr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Title 7">
            <a:extLst>
              <a:ext uri="{FF2B5EF4-FFF2-40B4-BE49-F238E27FC236}">
                <a16:creationId xmlns:a16="http://schemas.microsoft.com/office/drawing/2014/main" xmlns="" id="{E64D34EE-43C2-4B85-8476-F9A03B7E9571}"/>
              </a:ext>
            </a:extLst>
          </p:cNvPr>
          <p:cNvSpPr txBox="1">
            <a:spLocks/>
          </p:cNvSpPr>
          <p:nvPr/>
        </p:nvSpPr>
        <p:spPr bwMode="auto">
          <a:xfrm>
            <a:off x="2345" y="99914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KEY SECTOR OPPORTUNITIES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7434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/>
        </p:nvSpPr>
        <p:spPr>
          <a:xfrm>
            <a:off x="4066419" y="1881743"/>
            <a:ext cx="1428751" cy="36933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Transport and Logistics</a:t>
            </a:r>
          </a:p>
          <a:p>
            <a:endParaRPr dirty="0"/>
          </a:p>
        </p:txBody>
      </p:sp>
      <p:sp>
        <p:nvSpPr>
          <p:cNvPr id="514" name="Shape 514"/>
          <p:cNvSpPr/>
          <p:nvPr/>
        </p:nvSpPr>
        <p:spPr>
          <a:xfrm>
            <a:off x="1230319" y="1881743"/>
            <a:ext cx="1428751" cy="23083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rPr lang="en-ZW" dirty="0"/>
              <a:t>Energy</a:t>
            </a:r>
            <a:endParaRPr dirty="0"/>
          </a:p>
        </p:txBody>
      </p:sp>
      <p:grpSp>
        <p:nvGrpSpPr>
          <p:cNvPr id="517" name="Group 517"/>
          <p:cNvGrpSpPr/>
          <p:nvPr/>
        </p:nvGrpSpPr>
        <p:grpSpPr>
          <a:xfrm>
            <a:off x="474962" y="5164874"/>
            <a:ext cx="8144187" cy="369330"/>
            <a:chOff x="0" y="-9334"/>
            <a:chExt cx="8144185" cy="369329"/>
          </a:xfrm>
        </p:grpSpPr>
        <p:sp>
          <p:nvSpPr>
            <p:cNvPr id="515" name="Shape 515"/>
            <p:cNvSpPr/>
            <p:nvPr/>
          </p:nvSpPr>
          <p:spPr>
            <a:xfrm>
              <a:off x="0" y="24859"/>
              <a:ext cx="8144185" cy="300943"/>
            </a:xfrm>
            <a:prstGeom prst="rect">
              <a:avLst/>
            </a:prstGeom>
            <a:gradFill flip="none" rotWithShape="1">
              <a:gsLst>
                <a:gs pos="0">
                  <a:srgbClr val="0479CA"/>
                </a:gs>
                <a:gs pos="100000">
                  <a:schemeClr val="accent1">
                    <a:hueOff val="666049"/>
                    <a:satOff val="26213"/>
                    <a:lumOff val="39536"/>
                  </a:schemeClr>
                </a:gs>
              </a:gsLst>
              <a:lin ang="16200000" scaled="0"/>
            </a:gradFill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0" y="-9334"/>
              <a:ext cx="814418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/>
              </a:lvl1pPr>
            </a:lstStyle>
            <a:p>
              <a:r>
                <a:rPr dirty="0"/>
                <a:t>Premised on </a:t>
              </a:r>
              <a:r>
                <a:rPr lang="en-US" dirty="0"/>
                <a:t>A</a:t>
              </a:r>
              <a:r>
                <a:rPr dirty="0"/>
                <a:t>ccelerating </a:t>
              </a:r>
              <a:r>
                <a:rPr lang="en-US" dirty="0"/>
                <a:t>E</a:t>
              </a:r>
              <a:r>
                <a:rPr dirty="0"/>
                <a:t>conomic </a:t>
              </a:r>
              <a:r>
                <a:rPr lang="en-US" dirty="0"/>
                <a:t>D</a:t>
              </a:r>
              <a:r>
                <a:rPr dirty="0"/>
                <a:t>iversification</a:t>
              </a:r>
            </a:p>
          </p:txBody>
        </p:sp>
      </p:grpSp>
      <p:grpSp>
        <p:nvGrpSpPr>
          <p:cNvPr id="523" name="Group 523"/>
          <p:cNvGrpSpPr/>
          <p:nvPr/>
        </p:nvGrpSpPr>
        <p:grpSpPr>
          <a:xfrm>
            <a:off x="4043719" y="3361569"/>
            <a:ext cx="1451450" cy="1712478"/>
            <a:chOff x="0" y="338541"/>
            <a:chExt cx="1451449" cy="1712473"/>
          </a:xfrm>
        </p:grpSpPr>
        <p:sp>
          <p:nvSpPr>
            <p:cNvPr id="521" name="Shape 521"/>
            <p:cNvSpPr/>
            <p:nvPr/>
          </p:nvSpPr>
          <p:spPr>
            <a:xfrm>
              <a:off x="0" y="338541"/>
              <a:ext cx="1451449" cy="1542973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/>
              </a:pPr>
              <a:endParaRPr sz="1000"/>
            </a:p>
          </p:txBody>
        </p:sp>
        <p:sp>
          <p:nvSpPr>
            <p:cNvPr id="522" name="Shape 522"/>
            <p:cNvSpPr/>
            <p:nvPr/>
          </p:nvSpPr>
          <p:spPr>
            <a:xfrm>
              <a:off x="0" y="604470"/>
              <a:ext cx="1451449" cy="14465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285750" indent="-285750" defTabSz="609585">
                <a:buFont typeface="Wingdings" panose="05000000000000000000" pitchFamily="2" charset="2"/>
                <a:buChar char="§"/>
                <a:defRPr/>
              </a:pPr>
              <a:r>
                <a:rPr lang="en-US" sz="1100" b="1" dirty="0"/>
                <a:t>Rail Projects:</a:t>
              </a:r>
            </a:p>
            <a:p>
              <a:pPr marL="285750" indent="-285750" defTabSz="609585">
                <a:buFont typeface="Courier New" panose="02070309020205020404" pitchFamily="49" charset="0"/>
                <a:buChar char="o"/>
                <a:defRPr/>
              </a:pPr>
              <a:r>
                <a:rPr lang="en-US" sz="1100" b="1" dirty="0"/>
                <a:t>Trans Kalahari Railway </a:t>
              </a:r>
              <a:endParaRPr lang="en-US" sz="1100" b="1" u="sng" dirty="0"/>
            </a:p>
            <a:p>
              <a:pPr marL="285750" indent="-285750" defTabSz="609585">
                <a:buFont typeface="Courier New" panose="02070309020205020404" pitchFamily="49" charset="0"/>
                <a:buChar char="o"/>
                <a:defRPr/>
              </a:pPr>
              <a:r>
                <a:rPr lang="en-US" sz="1100" b="1" dirty="0"/>
                <a:t>Mosetse – Kazungula </a:t>
              </a:r>
            </a:p>
            <a:p>
              <a:pPr marL="285750" indent="-285750" defTabSz="609585">
                <a:buFont typeface="Wingdings" panose="05000000000000000000" pitchFamily="2" charset="2"/>
                <a:buChar char="§"/>
                <a:defRPr/>
              </a:pPr>
              <a:r>
                <a:rPr lang="en-US" sz="1100" b="1" dirty="0"/>
                <a:t>Aviation</a:t>
              </a:r>
            </a:p>
            <a:p>
              <a:endParaRPr lang="en-US" sz="1100" b="1" dirty="0"/>
            </a:p>
            <a:p>
              <a:pPr marL="53999" indent="-53999">
                <a:buSzPct val="100000"/>
                <a:buFont typeface="Arial"/>
                <a:buChar char="•"/>
                <a:defRPr sz="1200" b="1"/>
              </a:pPr>
              <a:endParaRPr sz="1100" dirty="0"/>
            </a:p>
          </p:txBody>
        </p:sp>
      </p:grpSp>
      <p:grpSp>
        <p:nvGrpSpPr>
          <p:cNvPr id="529" name="Group 529"/>
          <p:cNvGrpSpPr/>
          <p:nvPr/>
        </p:nvGrpSpPr>
        <p:grpSpPr>
          <a:xfrm>
            <a:off x="1231105" y="3386506"/>
            <a:ext cx="1461223" cy="1785102"/>
            <a:chOff x="-1427963" y="-17697"/>
            <a:chExt cx="1461221" cy="1785099"/>
          </a:xfrm>
        </p:grpSpPr>
        <p:sp>
          <p:nvSpPr>
            <p:cNvPr id="527" name="Shape 527"/>
            <p:cNvSpPr/>
            <p:nvPr/>
          </p:nvSpPr>
          <p:spPr>
            <a:xfrm>
              <a:off x="-1414396" y="-12291"/>
              <a:ext cx="1447654" cy="1556874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 b="1"/>
              </a:pPr>
              <a:endParaRPr sz="1200"/>
            </a:p>
          </p:txBody>
        </p:sp>
        <p:sp>
          <p:nvSpPr>
            <p:cNvPr id="528" name="Shape 528"/>
            <p:cNvSpPr/>
            <p:nvPr/>
          </p:nvSpPr>
          <p:spPr>
            <a:xfrm>
              <a:off x="-1427963" y="-17697"/>
              <a:ext cx="1447654" cy="178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171450" indent="-171450">
                <a:buSzPct val="100000"/>
                <a:buFont typeface="Arial" panose="020B0604020202020204" pitchFamily="34" charset="0"/>
                <a:buChar char="•"/>
                <a:defRPr sz="1200" b="1"/>
              </a:pPr>
              <a:endParaRPr lang="en-ZW" sz="1100" dirty="0"/>
            </a:p>
            <a:p>
              <a:pPr marL="171450" indent="-171450" defTabSz="609585">
                <a:buFont typeface="Arial" panose="020B0604020202020204" pitchFamily="34" charset="0"/>
                <a:buChar char="•"/>
                <a:defRPr/>
              </a:pPr>
              <a:endParaRPr lang="en-US" sz="1100" b="1" dirty="0"/>
            </a:p>
            <a:p>
              <a:pPr marL="119063" indent="-119063">
                <a:buFont typeface="Arial" panose="020B0604020202020204" pitchFamily="34" charset="0"/>
                <a:buChar char="•"/>
                <a:tabLst>
                  <a:tab pos="1143000" algn="l"/>
                </a:tabLst>
              </a:pPr>
              <a:r>
                <a:rPr lang="en-US" sz="1100" b="1" dirty="0"/>
                <a:t>Solar </a:t>
              </a:r>
            </a:p>
            <a:p>
              <a:pPr marL="119063" indent="-119063">
                <a:buFont typeface="Arial" panose="020B0604020202020204" pitchFamily="34" charset="0"/>
                <a:buChar char="•"/>
                <a:tabLst>
                  <a:tab pos="1143000" algn="l"/>
                </a:tabLst>
              </a:pPr>
              <a:r>
                <a:rPr lang="en-US" sz="1100" b="1" dirty="0"/>
                <a:t>Coal-bed methane (CBM)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100" b="1" dirty="0"/>
                <a:t>Biogas and biodiesel</a:t>
              </a:r>
            </a:p>
            <a:p>
              <a:pPr marL="119063" indent="-119063">
                <a:buFont typeface="Arial" panose="020B0604020202020204" pitchFamily="34" charset="0"/>
                <a:buChar char="•"/>
              </a:pPr>
              <a:r>
                <a:rPr lang="en-US" sz="1100" b="1" dirty="0"/>
                <a:t>Coal to Liquids</a:t>
              </a:r>
            </a:p>
            <a:p>
              <a:pPr marL="171450" indent="-171450">
                <a:buSzPct val="100000"/>
                <a:buFont typeface="Arial" panose="020B0604020202020204" pitchFamily="34" charset="0"/>
                <a:buChar char="•"/>
                <a:defRPr sz="1200" b="1"/>
              </a:pPr>
              <a:endParaRPr sz="1100" dirty="0">
                <a:solidFill>
                  <a:srgbClr val="FFFFFF"/>
                </a:solidFill>
              </a:endParaRPr>
            </a:p>
            <a:p>
              <a:pPr marL="171450" indent="-171450">
                <a:buSzPct val="100000"/>
                <a:buFont typeface="Arial" panose="020B0604020202020204" pitchFamily="34" charset="0"/>
                <a:buChar char="•"/>
                <a:defRPr sz="1200" b="1"/>
              </a:pPr>
              <a:endParaRPr sz="1100" dirty="0">
                <a:solidFill>
                  <a:srgbClr val="FFFFFF"/>
                </a:solidFill>
              </a:endParaRPr>
            </a:p>
            <a:p>
              <a:pPr marL="171450" indent="-171450">
                <a:buSzPct val="100000"/>
                <a:buFont typeface="Arial" panose="020B0604020202020204" pitchFamily="34" charset="0"/>
                <a:buChar char="•"/>
                <a:defRPr sz="1200" b="1"/>
              </a:pPr>
              <a:endParaRPr sz="11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1" name="image13.jpeg" descr="http://www.bitc.co.bw/sites/default/files/styles/sector_index/public/Tourism.jpg?itok=dPsJ9dFa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7482" y="1831455"/>
            <a:ext cx="1428751" cy="156178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511"/>
          <p:cNvSpPr/>
          <p:nvPr/>
        </p:nvSpPr>
        <p:spPr>
          <a:xfrm>
            <a:off x="6817482" y="1881743"/>
            <a:ext cx="1428751" cy="230832"/>
          </a:xfrm>
          <a:prstGeom prst="rect">
            <a:avLst/>
          </a:prstGeom>
          <a:solidFill>
            <a:srgbClr val="002060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t>Tourism &amp; Hospitality</a:t>
            </a:r>
          </a:p>
        </p:txBody>
      </p:sp>
      <p:grpSp>
        <p:nvGrpSpPr>
          <p:cNvPr id="33" name="Group 532"/>
          <p:cNvGrpSpPr/>
          <p:nvPr/>
        </p:nvGrpSpPr>
        <p:grpSpPr>
          <a:xfrm>
            <a:off x="6806004" y="3410041"/>
            <a:ext cx="1440229" cy="1542478"/>
            <a:chOff x="-20693" y="-39850"/>
            <a:chExt cx="1440228" cy="1284965"/>
          </a:xfrm>
        </p:grpSpPr>
        <p:sp>
          <p:nvSpPr>
            <p:cNvPr id="34" name="Shape 530"/>
            <p:cNvSpPr/>
            <p:nvPr/>
          </p:nvSpPr>
          <p:spPr>
            <a:xfrm>
              <a:off x="-9215" y="-39850"/>
              <a:ext cx="1428750" cy="1256201"/>
            </a:xfrm>
            <a:prstGeom prst="rect">
              <a:avLst/>
            </a:prstGeom>
            <a:noFill/>
            <a:ln w="9525" cap="flat">
              <a:solidFill>
                <a:srgbClr val="1773B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100" b="1"/>
              </a:pPr>
              <a:endParaRPr sz="1100"/>
            </a:p>
          </p:txBody>
        </p:sp>
        <p:sp>
          <p:nvSpPr>
            <p:cNvPr id="35" name="Shape 531"/>
            <p:cNvSpPr/>
            <p:nvPr/>
          </p:nvSpPr>
          <p:spPr>
            <a:xfrm>
              <a:off x="-20693" y="40065"/>
              <a:ext cx="1428750" cy="1205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endParaRPr lang="en-ZW" sz="1100" dirty="0"/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r>
                <a:rPr sz="1100" dirty="0"/>
                <a:t>Hotels &amp; Lodges</a:t>
              </a:r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r>
                <a:rPr sz="1100" dirty="0"/>
                <a:t>Tented Camps</a:t>
              </a:r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r>
                <a:rPr sz="1100" dirty="0"/>
                <a:t>Air Charter Services</a:t>
              </a:r>
              <a:endParaRPr lang="en-ZW" sz="1100" dirty="0"/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r>
                <a:rPr lang="en-ZW" sz="1100" dirty="0"/>
                <a:t>Medical Tourism</a:t>
              </a:r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endParaRPr sz="11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endParaRPr sz="1100" dirty="0">
                <a:solidFill>
                  <a:srgbClr val="FFFFFF"/>
                </a:solidFill>
              </a:endParaRPr>
            </a:p>
            <a:p>
              <a:pPr marL="53999" indent="-53999">
                <a:buSzPct val="100000"/>
                <a:buFont typeface="Arial"/>
                <a:buChar char="•"/>
                <a:defRPr sz="1100" b="1"/>
              </a:pPr>
              <a:endParaRPr sz="11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6" name="Picture 35" descr="http://www.bitc.co.bw/sites/default/files/styles/sector_index/public/solar-energy-panels-720.jpg?itok=3r9Hywx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40" y="2112576"/>
            <a:ext cx="1428768" cy="128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5" descr="http://www.bitc.co.bw/sites/default/files/styles/sector_index/public/Transport%20and%20Logistics.jpg?itok=8qyeTp4P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97" y="2223445"/>
            <a:ext cx="1428494" cy="11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7">
            <a:extLst>
              <a:ext uri="{FF2B5EF4-FFF2-40B4-BE49-F238E27FC236}">
                <a16:creationId xmlns:a16="http://schemas.microsoft.com/office/drawing/2014/main" xmlns="" id="{F3F0BB11-9CF5-49E2-BD22-63F4950AD2A3}"/>
              </a:ext>
            </a:extLst>
          </p:cNvPr>
          <p:cNvSpPr txBox="1">
            <a:spLocks/>
          </p:cNvSpPr>
          <p:nvPr/>
        </p:nvSpPr>
        <p:spPr bwMode="auto">
          <a:xfrm>
            <a:off x="2345" y="99914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Key Sector Opportunities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4386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7">
            <a:extLst>
              <a:ext uri="{FF2B5EF4-FFF2-40B4-BE49-F238E27FC236}">
                <a16:creationId xmlns:a16="http://schemas.microsoft.com/office/drawing/2014/main" xmlns="" id="{F3F0BB11-9CF5-49E2-BD22-63F4950AD2A3}"/>
              </a:ext>
            </a:extLst>
          </p:cNvPr>
          <p:cNvSpPr txBox="1">
            <a:spLocks/>
          </p:cNvSpPr>
          <p:nvPr/>
        </p:nvSpPr>
        <p:spPr bwMode="auto">
          <a:xfrm>
            <a:off x="2345" y="99914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Trade between Botswana and Switzerland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03791B46-EEF1-445C-B736-6B6D2480E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16" y="1963036"/>
            <a:ext cx="4038601" cy="3488840"/>
          </a:xfrm>
          <a:ln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r>
              <a:rPr lang="en-GB" sz="1400" dirty="0"/>
              <a:t>The SACU-EFTA Agreement signed 2008 to facilitate trade</a:t>
            </a:r>
          </a:p>
          <a:p>
            <a:pPr algn="just"/>
            <a:r>
              <a:rPr lang="en-US" sz="1400" dirty="0"/>
              <a:t>Switzerland overtook Norway to be the highest export market for Botswana products within the EFTA States</a:t>
            </a:r>
          </a:p>
          <a:p>
            <a:pPr algn="just"/>
            <a:r>
              <a:rPr lang="en-US" sz="1400" dirty="0"/>
              <a:t>Botswana exports grew from 776 million Pula in 2012 and reached a peak at 2522 million Pula in 2015, in 2017 Value was 1457 million Pula</a:t>
            </a:r>
          </a:p>
          <a:p>
            <a:pPr algn="just"/>
            <a:r>
              <a:rPr lang="en-US" sz="1400" dirty="0"/>
              <a:t>In 2017 Major Export products; HS 710231 Non Industrial diamonds – P 772 million, unworked and HS 710812 Unwrought Gold – P372 million; HS 710239 </a:t>
            </a:r>
            <a:r>
              <a:rPr lang="en-GB" sz="1400" dirty="0"/>
              <a:t>Non-industrial diamonds, not mounted or set, </a:t>
            </a:r>
            <a:r>
              <a:rPr lang="en-GB" sz="1400" dirty="0" err="1"/>
              <a:t>nes</a:t>
            </a:r>
            <a:r>
              <a:rPr lang="en-GB" sz="1400" dirty="0"/>
              <a:t>“ – P 311 million</a:t>
            </a:r>
            <a:endParaRPr lang="en-US" sz="1400" dirty="0"/>
          </a:p>
          <a:p>
            <a:pPr algn="just"/>
            <a:r>
              <a:rPr lang="en-US" sz="1400" dirty="0"/>
              <a:t>Imports from Sweden insignificant, comprises goods from HS 85 – electrical machinery and equipment</a:t>
            </a:r>
            <a:endParaRPr lang="en-GB" sz="1400" dirty="0"/>
          </a:p>
        </p:txBody>
      </p:sp>
      <p:graphicFrame>
        <p:nvGraphicFramePr>
          <p:cNvPr id="23" name="Content Placeholder 7">
            <a:extLst>
              <a:ext uri="{FF2B5EF4-FFF2-40B4-BE49-F238E27FC236}">
                <a16:creationId xmlns:a16="http://schemas.microsoft.com/office/drawing/2014/main" xmlns="" id="{DC2B2C60-0D37-413E-88A8-FEB49763F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204889"/>
              </p:ext>
            </p:extLst>
          </p:nvPr>
        </p:nvGraphicFramePr>
        <p:xfrm>
          <a:off x="4648200" y="1962636"/>
          <a:ext cx="4038600" cy="34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864439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frican growth and opportunity act (agoa)">
            <a:extLst>
              <a:ext uri="{FF2B5EF4-FFF2-40B4-BE49-F238E27FC236}">
                <a16:creationId xmlns:a16="http://schemas.microsoft.com/office/drawing/2014/main" xmlns="" id="{38FCAB9A-F8CF-4496-8B58-850B10C6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2037239"/>
            <a:ext cx="1353330" cy="107156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uthern African Customs Union (SACU)">
            <a:extLst>
              <a:ext uri="{FF2B5EF4-FFF2-40B4-BE49-F238E27FC236}">
                <a16:creationId xmlns:a16="http://schemas.microsoft.com/office/drawing/2014/main" xmlns="" id="{1B5A7CE3-13FD-4B06-AC2F-49217D9B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76" y="2064174"/>
            <a:ext cx="1451789" cy="107156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FTA countries">
            <a:extLst>
              <a:ext uri="{FF2B5EF4-FFF2-40B4-BE49-F238E27FC236}">
                <a16:creationId xmlns:a16="http://schemas.microsoft.com/office/drawing/2014/main" xmlns="" id="{ED2F4DAE-DDCC-43D9-A468-1D09FD23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86" y="2077135"/>
            <a:ext cx="1585097" cy="11100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conomic Partnership Agreement between SADC and the European Union (EU">
            <a:extLst>
              <a:ext uri="{FF2B5EF4-FFF2-40B4-BE49-F238E27FC236}">
                <a16:creationId xmlns:a16="http://schemas.microsoft.com/office/drawing/2014/main" xmlns="" id="{CDBBDDDC-9DF2-40D7-BAAB-FDFDBC97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8" y="2050202"/>
            <a:ext cx="1644651" cy="108553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ripartite agreement">
            <a:extLst>
              <a:ext uri="{FF2B5EF4-FFF2-40B4-BE49-F238E27FC236}">
                <a16:creationId xmlns:a16="http://schemas.microsoft.com/office/drawing/2014/main" xmlns="" id="{9FDFB57A-3BB6-4A13-8CEB-3FBE5773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04" y="2077136"/>
            <a:ext cx="1592779" cy="113702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C0C749-CB06-4086-87D1-999AB5D65B28}"/>
              </a:ext>
            </a:extLst>
          </p:cNvPr>
          <p:cNvSpPr/>
          <p:nvPr/>
        </p:nvSpPr>
        <p:spPr>
          <a:xfrm>
            <a:off x="1470492" y="3135735"/>
            <a:ext cx="1874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1400" dirty="0"/>
              <a:t>Duty free and quota free market access - 61 million consumers (Botswana, South Africa, Namibia, Lesotho and Swaziland)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346C48-80DD-4FFC-96C5-165A0A326178}"/>
              </a:ext>
            </a:extLst>
          </p:cNvPr>
          <p:cNvSpPr/>
          <p:nvPr/>
        </p:nvSpPr>
        <p:spPr>
          <a:xfrm>
            <a:off x="116556" y="3350365"/>
            <a:ext cx="1476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Preferential market access to more than 293 million consumers in the SADC region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13423F-BD6D-4620-B16D-F93E4BF2399A}"/>
              </a:ext>
            </a:extLst>
          </p:cNvPr>
          <p:cNvSpPr/>
          <p:nvPr/>
        </p:nvSpPr>
        <p:spPr>
          <a:xfrm>
            <a:off x="3176165" y="3363327"/>
            <a:ext cx="1906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1400" dirty="0"/>
              <a:t>Duty Free market access within the Non-EU European countries ( Norway, Liechtenstein, Iceland and Switzerland)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F8C972-BA9F-4368-BB03-A08BA2E725A5}"/>
              </a:ext>
            </a:extLst>
          </p:cNvPr>
          <p:cNvSpPr/>
          <p:nvPr/>
        </p:nvSpPr>
        <p:spPr>
          <a:xfrm>
            <a:off x="5592775" y="3350365"/>
            <a:ext cx="12804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Duty free and quota free market access to the European Union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62B680-1AEC-4867-B045-EEAB2F301246}"/>
              </a:ext>
            </a:extLst>
          </p:cNvPr>
          <p:cNvSpPr/>
          <p:nvPr/>
        </p:nvSpPr>
        <p:spPr>
          <a:xfrm>
            <a:off x="7058318" y="3379940"/>
            <a:ext cx="1864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Boosting Intra-Africa Trade (BIAT) which identifies seven priority action clusters: trade policy, trade facilitation, productive capacity, trade related infrastructure, trade finance, trade information, and factor market integration.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xmlns="" id="{40002FEC-C262-4BB6-B460-7CDBFB5FD535}"/>
              </a:ext>
            </a:extLst>
          </p:cNvPr>
          <p:cNvSpPr txBox="1">
            <a:spLocks/>
          </p:cNvSpPr>
          <p:nvPr/>
        </p:nvSpPr>
        <p:spPr bwMode="auto">
          <a:xfrm>
            <a:off x="2345" y="99914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MARKET ACCESS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152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71" y="1714503"/>
            <a:ext cx="4198602" cy="3852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5681" y="1714502"/>
            <a:ext cx="419860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/>
              <a:t>Location of SEZ Sites</a:t>
            </a:r>
          </a:p>
          <a:p>
            <a:endParaRPr lang="en-Z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/>
              <a:t>Mixed Use SEZ (SSKIA)</a:t>
            </a:r>
          </a:p>
          <a:p>
            <a:pPr algn="just"/>
            <a:endParaRPr lang="en-Z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/>
              <a:t>International Finance &amp; Tech City (Fairgrounds, Gaborone) </a:t>
            </a:r>
          </a:p>
          <a:p>
            <a:pPr algn="just"/>
            <a:endParaRPr lang="en-Z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 err="1"/>
              <a:t>Agropolis</a:t>
            </a:r>
            <a:r>
              <a:rPr lang="en-ZA" sz="1600" dirty="0"/>
              <a:t>   (</a:t>
            </a:r>
            <a:r>
              <a:rPr lang="en-ZA" sz="1600" dirty="0" err="1"/>
              <a:t>Pandamatenga</a:t>
            </a:r>
            <a:r>
              <a:rPr lang="en-ZA" sz="1600" dirty="0"/>
              <a:t>) </a:t>
            </a:r>
          </a:p>
          <a:p>
            <a:pPr algn="just"/>
            <a:endParaRPr lang="en-Z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/>
              <a:t>Meat &amp; Leather City (Lobatse)</a:t>
            </a:r>
          </a:p>
          <a:p>
            <a:pPr algn="just"/>
            <a:endParaRPr lang="en-Z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/>
              <a:t>Mining &amp; Logistics (Francistown)</a:t>
            </a:r>
          </a:p>
          <a:p>
            <a:pPr algn="just"/>
            <a:endParaRPr lang="en-Z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/>
              <a:t>Base Metal Beneficiation (</a:t>
            </a:r>
            <a:r>
              <a:rPr lang="en-ZA" sz="1600" dirty="0" err="1"/>
              <a:t>Selibe</a:t>
            </a:r>
            <a:r>
              <a:rPr lang="en-ZA" sz="1600" dirty="0"/>
              <a:t> </a:t>
            </a:r>
            <a:r>
              <a:rPr lang="en-ZA" sz="1600" dirty="0" err="1"/>
              <a:t>Phikwe</a:t>
            </a:r>
            <a:r>
              <a:rPr lang="en-ZA" sz="1600" dirty="0"/>
              <a:t>)</a:t>
            </a:r>
          </a:p>
          <a:p>
            <a:pPr algn="just"/>
            <a:endParaRPr lang="en-Z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/>
              <a:t>Horticulture (Tuli Block)</a:t>
            </a:r>
          </a:p>
          <a:p>
            <a:pPr algn="just"/>
            <a:endParaRPr lang="en-ZA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/>
              <a:t>Coal &amp; Gas (</a:t>
            </a:r>
            <a:r>
              <a:rPr lang="en-ZA" sz="1600" dirty="0" err="1"/>
              <a:t>Palapye</a:t>
            </a:r>
            <a:r>
              <a:rPr lang="en-ZA" sz="16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1400" b="1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B3A72D1F-5884-48D5-B0D6-7A73975A856C}"/>
              </a:ext>
            </a:extLst>
          </p:cNvPr>
          <p:cNvSpPr txBox="1">
            <a:spLocks/>
          </p:cNvSpPr>
          <p:nvPr/>
        </p:nvSpPr>
        <p:spPr bwMode="auto">
          <a:xfrm>
            <a:off x="2345" y="99914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SPECIAL ECONOMIC ZONES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071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3" y="1371601"/>
            <a:ext cx="5181592" cy="1279742"/>
          </a:xfrm>
        </p:spPr>
        <p:txBody>
          <a:bodyPr>
            <a:normAutofit/>
          </a:bodyPr>
          <a:lstStyle/>
          <a:p>
            <a:r>
              <a:rPr lang="en-GB" sz="1200" dirty="0"/>
              <a:t>SPEDU Region has a population of 203 000</a:t>
            </a:r>
          </a:p>
          <a:p>
            <a:r>
              <a:rPr lang="en-GB" sz="1200" dirty="0"/>
              <a:t>SPEDU hub, Selebi Phikwe Town est. in the 70s following discovery and mining and smelting of copper</a:t>
            </a:r>
          </a:p>
          <a:p>
            <a:r>
              <a:rPr lang="en-GB" sz="1200" dirty="0"/>
              <a:t>Government adopted initiatives to spur econ activity in commercial irrigation and Manufacturing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108" t="2583" r="14353" b="2231"/>
          <a:stretch/>
        </p:blipFill>
        <p:spPr>
          <a:xfrm>
            <a:off x="5410195" y="2071898"/>
            <a:ext cx="3657600" cy="3701667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7745828" y="3658928"/>
            <a:ext cx="1154332" cy="289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228605" y="2544130"/>
            <a:ext cx="5181591" cy="382511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GB" b="1" dirty="0">
                <a:solidFill>
                  <a:prstClr val="white"/>
                </a:solidFill>
              </a:rPr>
              <a:t>Fiscal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3" y="2932977"/>
            <a:ext cx="5181592" cy="2828261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defTabSz="685664"/>
            <a:endParaRPr lang="en-GB" dirty="0">
              <a:solidFill>
                <a:prstClr val="white"/>
              </a:solidFill>
            </a:endParaRPr>
          </a:p>
          <a:p>
            <a:pPr defTabSz="685664"/>
            <a:endParaRPr lang="en-GB" dirty="0">
              <a:solidFill>
                <a:prstClr val="white"/>
              </a:solidFill>
            </a:endParaRPr>
          </a:p>
          <a:p>
            <a:pPr marL="285750" indent="-285750" defTabSz="685664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 defTabSz="685664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5% for first 5 years; 10% thereafter</a:t>
            </a:r>
            <a:endParaRPr lang="en-GB" dirty="0">
              <a:solidFill>
                <a:prstClr val="white"/>
              </a:solidFill>
            </a:endParaRPr>
          </a:p>
          <a:p>
            <a:pPr marL="285750" indent="-285750" defTabSz="685664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</a:rPr>
              <a:t>Zero customs duty on imported raw material</a:t>
            </a:r>
          </a:p>
          <a:p>
            <a:pPr marL="285750" indent="-285750" defTabSz="685664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</a:rPr>
              <a:t>Provide rebate of Customs duties and Value Added Tax under Schedule 4 - Rebate Item 470.03, and VAT Act Third Schedule - Item 470.03 for manufacturing done exclusively for export outside Common Customs Area (CCA) </a:t>
            </a:r>
          </a:p>
          <a:p>
            <a:pPr marL="285750" indent="-285750" defTabSz="685664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</a:rPr>
              <a:t>Provide rebate of Customs duties and Value Added Tax for importation of raw materials under Schedule 3 of the customs tariff and VAT Act. </a:t>
            </a:r>
          </a:p>
          <a:p>
            <a:pPr marL="285750" indent="-285750" defTabSz="685664">
              <a:buFont typeface="Arial" panose="020B0604020202020204" pitchFamily="34" charset="0"/>
              <a:buChar char="•"/>
            </a:pPr>
            <a:endParaRPr lang="en-GB" b="1" dirty="0">
              <a:solidFill>
                <a:prstClr val="white"/>
              </a:solidFill>
            </a:endParaRPr>
          </a:p>
          <a:p>
            <a:pPr defTabSz="685664"/>
            <a:endParaRPr lang="en-GB" b="1" dirty="0">
              <a:solidFill>
                <a:prstClr val="white"/>
              </a:solidFill>
            </a:endParaRPr>
          </a:p>
          <a:p>
            <a:pPr defTabSz="685664"/>
            <a:endParaRPr lang="en-GB" b="1" dirty="0">
              <a:solidFill>
                <a:prstClr val="white"/>
              </a:solidFill>
            </a:endParaRPr>
          </a:p>
          <a:p>
            <a:pPr defTabSz="685664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xmlns="" id="{C8102A1A-D474-4E6B-97A8-32D6A0BA28CF}"/>
              </a:ext>
            </a:extLst>
          </p:cNvPr>
          <p:cNvSpPr txBox="1">
            <a:spLocks/>
          </p:cNvSpPr>
          <p:nvPr/>
        </p:nvSpPr>
        <p:spPr bwMode="auto">
          <a:xfrm>
            <a:off x="2345" y="99914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SPEDU INCENTIVES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7569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3"/>
          <p:cNvSpPr>
            <a:spLocks/>
          </p:cNvSpPr>
          <p:nvPr/>
        </p:nvSpPr>
        <p:spPr bwMode="auto">
          <a:xfrm>
            <a:off x="1464469" y="5523320"/>
            <a:ext cx="1600200" cy="201215"/>
          </a:xfrm>
          <a:custGeom>
            <a:avLst/>
            <a:gdLst>
              <a:gd name="T0" fmla="*/ 105376133 w 21600"/>
              <a:gd name="T1" fmla="*/ 1666162 h 21600"/>
              <a:gd name="T2" fmla="*/ 105376133 w 21600"/>
              <a:gd name="T3" fmla="*/ 1666162 h 21600"/>
              <a:gd name="T4" fmla="*/ 105376133 w 21600"/>
              <a:gd name="T5" fmla="*/ 1666162 h 21600"/>
              <a:gd name="T6" fmla="*/ 105376133 w 21600"/>
              <a:gd name="T7" fmla="*/ 16661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685664"/>
            <a:endParaRPr lang="en-US" altLang="en-US" sz="1425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186" y="2412936"/>
            <a:ext cx="2943483" cy="634116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GB" b="1" dirty="0">
                <a:solidFill>
                  <a:srgbClr val="F4F3F2"/>
                </a:solidFill>
              </a:rPr>
              <a:t>Input Costs </a:t>
            </a:r>
            <a:endParaRPr lang="en-US" b="1" dirty="0">
              <a:solidFill>
                <a:srgbClr val="F4F3F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3874" y="2094115"/>
            <a:ext cx="5960126" cy="1484407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4F3F2"/>
                </a:solidFill>
              </a:rPr>
              <a:t>SPEDU Region will provide internet connectivity with bandwidth that promotes business competitiveness;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4F3F2"/>
                </a:solidFill>
              </a:rPr>
              <a:t>Preferential ICT rates (telecommunications, data and voice rates) as already provided for IFSC companies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187" y="1698222"/>
            <a:ext cx="2943483" cy="334733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GB" b="1" dirty="0">
                <a:solidFill>
                  <a:srgbClr val="F4F3F2"/>
                </a:solidFill>
              </a:rPr>
              <a:t>Provision of Land </a:t>
            </a:r>
            <a:endParaRPr lang="en-US" b="1" dirty="0">
              <a:solidFill>
                <a:srgbClr val="F4F3F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3876" y="1698222"/>
            <a:ext cx="5960125" cy="334732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marL="285750" indent="-285750" defTabSz="68566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Minimum 50 year Lease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186" y="4877056"/>
            <a:ext cx="2943483" cy="415047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GB" b="1" dirty="0">
                <a:solidFill>
                  <a:srgbClr val="F4F3F2"/>
                </a:solidFill>
              </a:rPr>
              <a:t>SPEDU Region Labour Laws </a:t>
            </a:r>
            <a:endParaRPr lang="en-US" b="1" dirty="0">
              <a:solidFill>
                <a:srgbClr val="F4F3F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3874" y="5068965"/>
            <a:ext cx="5960126" cy="809991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4F3F2"/>
                </a:solidFill>
              </a:rPr>
              <a:t>SPEDU Region Employer - Employee Relations </a:t>
            </a:r>
          </a:p>
          <a:p>
            <a:r>
              <a:rPr lang="en-GB" sz="1400" dirty="0">
                <a:solidFill>
                  <a:srgbClr val="F4F3F2"/>
                </a:solidFill>
              </a:rPr>
              <a:t>(To provide work environment which promotes productivity and harmonious employer/ employee relations) </a:t>
            </a:r>
            <a:r>
              <a:rPr lang="en-GB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186" y="4094175"/>
            <a:ext cx="2943483" cy="415047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algn="ctr" defTabSz="685664"/>
            <a:r>
              <a:rPr lang="en-GB" b="1" dirty="0">
                <a:solidFill>
                  <a:prstClr val="white"/>
                </a:solidFill>
              </a:rPr>
              <a:t>Government off-take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3874" y="3700841"/>
            <a:ext cx="5972060" cy="1294822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8" tIns="34289" rIns="68568" bIns="34289" spcCol="0" rtlCol="0" anchor="ctr"/>
          <a:lstStyle/>
          <a:p>
            <a:pPr marL="285750" indent="-285750" defTabSz="68566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4F3F2"/>
                </a:solidFill>
              </a:rPr>
              <a:t>Direct Government off-take on procurement of at least 30% (First preference in Government procurement provided the quantity, quality and price requirements are met), in line with Economic Diversification Drive (EDD)</a:t>
            </a:r>
            <a:endParaRPr lang="en-US" sz="1400" b="1" dirty="0">
              <a:solidFill>
                <a:srgbClr val="F4F3F2"/>
              </a:solidFill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xmlns="" id="{B526B8B0-0FB4-4694-9950-0CDCA5133E44}"/>
              </a:ext>
            </a:extLst>
          </p:cNvPr>
          <p:cNvSpPr txBox="1">
            <a:spLocks/>
          </p:cNvSpPr>
          <p:nvPr/>
        </p:nvSpPr>
        <p:spPr bwMode="auto">
          <a:xfrm>
            <a:off x="2345" y="99914"/>
            <a:ext cx="9144000" cy="1143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SPEDU INCENTIVES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10829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863</Words>
  <Application>Microsoft Office PowerPoint</Application>
  <PresentationFormat>On-screen Show (4:3)</PresentationFormat>
  <Paragraphs>162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Wingdings</vt:lpstr>
      <vt:lpstr>Office Theme</vt:lpstr>
      <vt:lpstr>A Place to Invest, Live and Visit</vt:lpstr>
      <vt:lpstr>Botswana’s automotive &amp; components sector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PLACE TO LIVE </vt:lpstr>
      <vt:lpstr>A Place to Visit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Green</dc:creator>
  <cp:lastModifiedBy>Gladys Ramadi</cp:lastModifiedBy>
  <cp:revision>52</cp:revision>
  <cp:lastPrinted>2013-05-30T23:49:00Z</cp:lastPrinted>
  <dcterms:created xsi:type="dcterms:W3CDTF">2013-05-29T14:04:47Z</dcterms:created>
  <dcterms:modified xsi:type="dcterms:W3CDTF">2018-08-23T09:55:45Z</dcterms:modified>
</cp:coreProperties>
</file>