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303" r:id="rId2"/>
    <p:sldId id="270" r:id="rId3"/>
    <p:sldId id="260" r:id="rId4"/>
    <p:sldId id="286" r:id="rId5"/>
    <p:sldId id="284" r:id="rId6"/>
    <p:sldId id="287" r:id="rId7"/>
    <p:sldId id="285" r:id="rId8"/>
    <p:sldId id="309" r:id="rId9"/>
    <p:sldId id="288" r:id="rId10"/>
    <p:sldId id="294" r:id="rId11"/>
    <p:sldId id="289" r:id="rId12"/>
    <p:sldId id="293" r:id="rId13"/>
    <p:sldId id="307" r:id="rId14"/>
    <p:sldId id="301" r:id="rId15"/>
    <p:sldId id="298" r:id="rId16"/>
    <p:sldId id="300" r:id="rId17"/>
    <p:sldId id="306" r:id="rId18"/>
    <p:sldId id="274" r:id="rId19"/>
    <p:sldId id="31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B538"/>
    <a:srgbClr val="FFFF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D986D-E69C-42CD-AD44-477E2B8C2820}" type="datetimeFigureOut">
              <a:rPr lang="en-US" smtClean="0"/>
              <a:pPr/>
              <a:t>12/11/2014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A971E-9691-424E-B8DE-6BB43324C547}" type="slidenum">
              <a:rPr lang="en-ZW" smtClean="0"/>
              <a:pPr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556056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D614C-D12C-4604-A23E-F6D9DA59C26B}" type="datetimeFigureOut">
              <a:rPr lang="en-US" smtClean="0"/>
              <a:pPr/>
              <a:t>12/11/2014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FE510-FD2B-49E1-A15B-9A44156D80C3}" type="slidenum">
              <a:rPr lang="en-ZW" smtClean="0"/>
              <a:pPr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24777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FE510-FD2B-49E1-A15B-9A44156D80C3}" type="slidenum">
              <a:rPr lang="en-ZW" smtClean="0"/>
              <a:pPr/>
              <a:t>1</a:t>
            </a:fld>
            <a:endParaRPr lang="en-Z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FE510-FD2B-49E1-A15B-9A44156D80C3}" type="slidenum">
              <a:rPr lang="en-ZW" smtClean="0"/>
              <a:pPr/>
              <a:t>2</a:t>
            </a:fld>
            <a:endParaRPr lang="en-Z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6DF7-7FE0-4F68-B2EB-9317C85A044F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31B-FA6B-4508-A352-19D515F56352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4F5B-7440-4AC6-BF80-1012B002DC3E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FE90D-398B-48FC-B02E-5E8D50590CC8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A9CC-AF4C-4E93-938C-BDFD03C5CBDB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1365-C6D3-42E3-BC92-352EB94D97E5}" type="datetime1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45BF-5FF8-4D51-999F-B9F396530854}" type="datetime1">
              <a:rPr lang="en-US" smtClean="0"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4627-44B9-4849-8D19-B49E3BDFBADE}" type="datetime1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B43B-48E6-4436-A03F-C414E30AC644}" type="datetime1">
              <a:rPr lang="en-US" smtClean="0"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F841-E4A9-46C7-8883-BDAE612EBB08}" type="datetime1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BCF1-7BF9-4F2B-B6C2-CCD535042D91}" type="datetime1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065F9-CC64-42C9-9390-7D68C1EB7125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19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Second National Stakeholders Conference on Competition</a:t>
            </a:r>
            <a:r>
              <a:rPr lang="en-US" sz="2800" b="1" dirty="0" smtClean="0">
                <a:latin typeface="Arial Rounded MT Bold" pitchFamily="34" charset="0"/>
              </a:rPr>
              <a:t/>
            </a:r>
            <a:br>
              <a:rPr lang="en-US" sz="2800" b="1" dirty="0" smtClean="0">
                <a:latin typeface="Arial Rounded MT Bold" pitchFamily="34" charset="0"/>
              </a:rPr>
            </a:br>
            <a:endParaRPr lang="en-US" sz="2800" b="1" dirty="0" smtClean="0">
              <a:solidFill>
                <a:srgbClr val="FF0000"/>
              </a:solidFill>
              <a:latin typeface="Arial Rounded MT Bold" pitchFamily="34" charset="0"/>
              <a:ea typeface="Batang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181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  <a:latin typeface="Arial Rounded MT Bold" pitchFamily="34" charset="0"/>
              </a:rPr>
              <a:t>Topic</a:t>
            </a:r>
          </a:p>
          <a:p>
            <a:pPr>
              <a:spcBef>
                <a:spcPts val="0"/>
              </a:spcBef>
            </a:pPr>
            <a:endParaRPr lang="en-US" b="1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  <a:latin typeface="Arial Rounded MT Bold" pitchFamily="34" charset="0"/>
              </a:rPr>
              <a:t>Corruption and Competition</a:t>
            </a:r>
          </a:p>
          <a:p>
            <a:pPr>
              <a:spcBef>
                <a:spcPts val="0"/>
              </a:spcBef>
            </a:pPr>
            <a:endParaRPr lang="en-US" sz="2400" b="1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Arial Rounded MT Bold" pitchFamily="34" charset="0"/>
              </a:rPr>
              <a:t>by</a:t>
            </a:r>
          </a:p>
          <a:p>
            <a:pPr>
              <a:spcBef>
                <a:spcPts val="0"/>
              </a:spcBef>
            </a:pPr>
            <a:endParaRPr lang="en-US" sz="2400" b="1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Barney Rustle Masupe</a:t>
            </a:r>
          </a:p>
          <a:p>
            <a:pPr>
              <a:spcBef>
                <a:spcPts val="0"/>
              </a:spcBef>
            </a:pPr>
            <a:endParaRPr lang="en-US" sz="2400" b="1" dirty="0" smtClean="0">
              <a:solidFill>
                <a:schemeClr val="tx1"/>
              </a:solidFill>
              <a:latin typeface="Arial Rounded MT Bold" pitchFamily="34" charset="0"/>
              <a:ea typeface="Batang" pitchFamily="18" charset="-127"/>
            </a:endParaRP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from</a:t>
            </a:r>
          </a:p>
          <a:p>
            <a:pPr>
              <a:spcBef>
                <a:spcPts val="0"/>
              </a:spcBef>
            </a:pPr>
            <a:endParaRPr lang="en-US" sz="2400" b="1" dirty="0" smtClean="0">
              <a:solidFill>
                <a:schemeClr val="tx1"/>
              </a:solidFill>
              <a:latin typeface="Arial Rounded MT Bold" pitchFamily="34" charset="0"/>
              <a:ea typeface="Batang" pitchFamily="18" charset="-127"/>
            </a:endParaRP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Directorate on Corruption and Economic Crime</a:t>
            </a:r>
          </a:p>
          <a:p>
            <a:pPr>
              <a:spcBef>
                <a:spcPts val="0"/>
              </a:spcBef>
            </a:pPr>
            <a:endParaRPr lang="en-US" sz="1600" b="1" dirty="0" smtClean="0">
              <a:solidFill>
                <a:schemeClr val="tx1"/>
              </a:solidFill>
              <a:latin typeface="Arial Rounded MT Bold" pitchFamily="34" charset="0"/>
              <a:ea typeface="Batang" pitchFamily="18" charset="-127"/>
            </a:endParaRPr>
          </a:p>
          <a:p>
            <a:pPr>
              <a:spcBef>
                <a:spcPts val="0"/>
              </a:spcBef>
            </a:pPr>
            <a:endParaRPr lang="en-US" sz="2400" b="1" dirty="0" smtClean="0">
              <a:solidFill>
                <a:srgbClr val="0070C0"/>
              </a:solidFill>
              <a:latin typeface="Batang" pitchFamily="18" charset="-127"/>
              <a:ea typeface="Batang" pitchFamily="18" charset="-127"/>
            </a:endParaRPr>
          </a:p>
          <a:p>
            <a:pPr>
              <a:spcBef>
                <a:spcPts val="0"/>
              </a:spcBef>
            </a:pPr>
            <a:endParaRPr lang="en-US" sz="2400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pPr>
              <a:spcBef>
                <a:spcPts val="0"/>
              </a:spcBef>
            </a:pPr>
            <a:endParaRPr lang="en-US" b="1" dirty="0" smtClean="0">
              <a:solidFill>
                <a:srgbClr val="C00000"/>
              </a:solidFill>
              <a:latin typeface="Arial Rounded MT Bold" pitchFamily="34" charset="0"/>
            </a:endParaRPr>
          </a:p>
          <a:p>
            <a:pPr>
              <a:spcBef>
                <a:spcPts val="0"/>
              </a:spcBef>
            </a:pPr>
            <a:endParaRPr lang="en-US" dirty="0" smtClean="0">
              <a:solidFill>
                <a:srgbClr val="00B0F0"/>
              </a:solidFill>
              <a:latin typeface="Arial Rounded MT Bold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Corruption and Competition at GICC 14/03/2013 B. R. Masupe. DCEC.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 Corruption and Competition  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ZW" sz="4000" b="1" dirty="0" smtClean="0">
                <a:solidFill>
                  <a:schemeClr val="tx1"/>
                </a:solidFill>
              </a:rPr>
              <a:t>Companies may be involved in various schemes of obtaining market advantage,</a:t>
            </a: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ZW" sz="4000" b="1" dirty="0" smtClean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ZW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Some companies expect to pay a bribe, and  normally some officials will gladly accept.</a:t>
            </a:r>
          </a:p>
          <a:p>
            <a:pPr marL="514350" indent="-51435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ZW" sz="4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ZW" sz="4000" b="1" dirty="0" smtClean="0">
                <a:solidFill>
                  <a:schemeClr val="tx1"/>
                </a:solidFill>
              </a:rPr>
              <a:t>Another issue of corruption is to facilitate collusion in price between companies</a:t>
            </a:r>
            <a:endParaRPr lang="en-ZW" sz="4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ZW" sz="2800" b="1" dirty="0" smtClean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</a:pPr>
            <a:r>
              <a:rPr lang="en-ZW" sz="2800" b="1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 algn="l">
              <a:buClrTx/>
              <a:buFont typeface="+mj-lt"/>
              <a:buAutoNum type="romanLcPeriod"/>
            </a:pPr>
            <a:endParaRPr lang="en-ZW" sz="2600" b="1" dirty="0" smtClean="0">
              <a:solidFill>
                <a:schemeClr val="bg1">
                  <a:lumMod val="1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Corruption and Competition 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marL="514350" indent="-514350" algn="l">
              <a:buClrTx/>
              <a:buFont typeface="+mj-lt"/>
              <a:buAutoNum type="arabicPeriod"/>
            </a:pPr>
            <a:r>
              <a:rPr lang="en-ZW" sz="2800" b="1" dirty="0" smtClean="0">
                <a:solidFill>
                  <a:schemeClr val="tx1"/>
                </a:solidFill>
              </a:rPr>
              <a:t>A mechanical effect of corruption is to increase the contract price by an amount corresponding to the anticipated bribe. </a:t>
            </a:r>
          </a:p>
          <a:p>
            <a:pPr marL="514350" indent="-514350" algn="l">
              <a:buClrTx/>
              <a:buFont typeface="+mj-lt"/>
              <a:buAutoNum type="arabicPeriod"/>
            </a:pPr>
            <a:endParaRPr lang="en-ZW" sz="1000" b="1" dirty="0" smtClean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/>
                </a:solidFill>
              </a:rPr>
              <a:t>The result is usually higher prices for consumers, 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n-ZW" sz="1000" b="1" dirty="0" smtClean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/>
                </a:solidFill>
              </a:rPr>
              <a:t>or there will be reduced quality of goods and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n-ZW" sz="1000" b="1" dirty="0" smtClean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/>
                </a:solidFill>
              </a:rPr>
              <a:t>There will be poor service delivery.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10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sz="1000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Corruption and Competition 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ZW" sz="2800" b="1" dirty="0" smtClean="0">
                <a:solidFill>
                  <a:schemeClr val="tx1"/>
                </a:solidFill>
              </a:rPr>
              <a:t>Market power has adverse effects on industrial development, because incentives to operate competitively are reduced.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ZW" sz="2800" b="1" dirty="0" smtClean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ZW" sz="2800" b="1" dirty="0" smtClean="0">
                <a:solidFill>
                  <a:schemeClr val="tx1"/>
                </a:solidFill>
              </a:rPr>
              <a:t>When competition among suppliers increases as a consequence of the increase of their number, corruption may increase.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ZW" sz="2600" b="1" dirty="0" smtClean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Impact of Corruption 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Z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From an anti-corruption perspective it is therefore critically important to be able to distinguish between welfare-improving decisions, </a:t>
            </a:r>
          </a:p>
          <a:p>
            <a:pPr marL="51435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1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ZW" sz="1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Z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those that are made to the benefit of individual companies and at the cost of welfare for the population at large</a:t>
            </a:r>
            <a:r>
              <a:rPr lang="en-ZW" sz="2800" b="1" dirty="0" smtClean="0"/>
              <a:t>.</a:t>
            </a:r>
          </a:p>
          <a:p>
            <a:pPr lvl="0"/>
            <a:r>
              <a:rPr lang="en-Z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14350" indent="-514350" algn="l">
              <a:buClrTx/>
              <a:buFont typeface="+mj-lt"/>
              <a:buAutoNum type="romanLcPeriod"/>
            </a:pPr>
            <a:endParaRPr lang="en-ZW" sz="2600" b="1" dirty="0" smtClean="0">
              <a:solidFill>
                <a:schemeClr val="bg1">
                  <a:lumMod val="1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Impact of Corruption on Competition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Corruption is an anti-competition practice brought about by materialistic mentality, </a:t>
            </a:r>
          </a:p>
          <a:p>
            <a:pPr marL="514350" indent="-514350" algn="l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en-ZW" sz="1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This is as result of people who are greedy and have no regard  for promotion of public good. </a:t>
            </a:r>
          </a:p>
          <a:p>
            <a:pPr marL="514350" indent="-514350" algn="l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en-ZW" sz="1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Such individuals compete for power, positions and resources available.</a:t>
            </a:r>
          </a:p>
          <a:p>
            <a:pPr marL="514350" indent="-514350" algn="l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en-ZW" sz="11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This competition leads to a state of individualism and perpetrators become egocentric.</a:t>
            </a:r>
          </a:p>
          <a:p>
            <a:pPr marL="514350" indent="-514350" algn="l">
              <a:buClrTx/>
              <a:buFont typeface="+mj-lt"/>
              <a:buAutoNum type="romanLcPeriod"/>
            </a:pPr>
            <a:endParaRPr lang="en-ZW" sz="2600" b="1" dirty="0" smtClean="0">
              <a:solidFill>
                <a:schemeClr val="bg1">
                  <a:lumMod val="1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Corruption as a Trend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/>
                </a:solidFill>
              </a:rPr>
              <a:t>Corruption is  a pervasive and persistent problem, and takes on many different forms.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n-ZW" sz="1000" b="1" dirty="0" smtClean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/>
                </a:solidFill>
              </a:rPr>
              <a:t>Corruption has many damaging effects in any economy, 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n-ZW" sz="1000" b="1" dirty="0" smtClean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sz="2800" b="1" dirty="0" smtClean="0">
                <a:solidFill>
                  <a:schemeClr val="tx1"/>
                </a:solidFill>
              </a:rPr>
              <a:t>This includes the distortion of incentives and misallocation of resources.</a:t>
            </a:r>
          </a:p>
          <a:p>
            <a:pPr marL="514350" indent="-514350" algn="l">
              <a:buClrTx/>
              <a:buFont typeface="+mj-lt"/>
              <a:buAutoNum type="romanLcPeriod"/>
            </a:pPr>
            <a:endParaRPr lang="en-ZW" sz="2600" b="1" dirty="0" smtClean="0">
              <a:solidFill>
                <a:schemeClr val="bg1">
                  <a:lumMod val="1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Conclusion.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Corruption on Competition does the following: 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 erodes social moral fabric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 brings about poor work ethic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 increases social inequality</a:t>
            </a:r>
          </a:p>
          <a:p>
            <a:pPr marL="514350" lvl="0" indent="-51435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Leads to poor or no public service delivery</a:t>
            </a:r>
          </a:p>
          <a:p>
            <a:pPr marL="514350" indent="-514350" algn="l">
              <a:buClrTx/>
            </a:pPr>
            <a:endParaRPr lang="en-ZW" b="1" dirty="0" smtClean="0">
              <a:solidFill>
                <a:schemeClr val="bg1">
                  <a:lumMod val="1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Way Forward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8229600" cy="5410200"/>
          </a:xfrm>
        </p:spPr>
        <p:txBody>
          <a:bodyPr>
            <a:normAutofit fontScale="92500"/>
          </a:bodyPr>
          <a:lstStyle/>
          <a:p>
            <a:pPr marL="514350" indent="-514350">
              <a:buClrTx/>
            </a:pPr>
            <a:r>
              <a:rPr lang="en-US" sz="2400" cap="none" dirty="0" smtClean="0">
                <a:solidFill>
                  <a:schemeClr val="bg1">
                    <a:lumMod val="10000"/>
                  </a:schemeClr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en-US" sz="2800" b="1" cap="none" dirty="0" smtClean="0">
                <a:solidFill>
                  <a:schemeClr val="bg1">
                    <a:lumMod val="10000"/>
                  </a:schemeClr>
                </a:solidFill>
                <a:ea typeface="Batang" pitchFamily="18" charset="-127"/>
              </a:rPr>
              <a:t>DCEC and other organization have signed or are currently working on Memorandum of Understanding.</a:t>
            </a:r>
          </a:p>
          <a:p>
            <a:pPr marL="514350" indent="-514350" algn="l">
              <a:buClrTx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  <a:ea typeface="Batang" pitchFamily="18" charset="-127"/>
              </a:rPr>
              <a:t> </a:t>
            </a:r>
            <a:r>
              <a:rPr lang="en-US" sz="2800" dirty="0" smtClean="0">
                <a:solidFill>
                  <a:schemeClr val="bg1">
                    <a:lumMod val="10000"/>
                  </a:schemeClr>
                </a:solidFill>
                <a:ea typeface="Batang" pitchFamily="18" charset="-127"/>
              </a:rPr>
              <a:t>       </a:t>
            </a:r>
            <a:endParaRPr lang="en-ZW" sz="1500" b="1" dirty="0" smtClean="0">
              <a:solidFill>
                <a:schemeClr val="bg1">
                  <a:lumMod val="10000"/>
                </a:schemeClr>
              </a:solidFill>
              <a:ea typeface="Batang" pitchFamily="18" charset="-127"/>
            </a:endParaRPr>
          </a:p>
          <a:p>
            <a:pPr marL="514350" indent="-514350" algn="l">
              <a:buClrTx/>
              <a:buFont typeface="+mj-lt"/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  <a:ea typeface="Batang" pitchFamily="18" charset="-127"/>
              </a:rPr>
              <a:t>Parastatals Institutions: e.g. </a:t>
            </a:r>
            <a:r>
              <a:rPr lang="en-US" sz="2800" b="1" dirty="0" smtClean="0">
                <a:solidFill>
                  <a:schemeClr val="bg1">
                    <a:lumMod val="10000"/>
                  </a:schemeClr>
                </a:solidFill>
                <a:ea typeface="Batang" pitchFamily="18" charset="-127"/>
              </a:rPr>
              <a:t>Public Procurement and Asset Disposal Board and Competition Authority</a:t>
            </a:r>
          </a:p>
          <a:p>
            <a:pPr marL="514350" indent="-514350" algn="l">
              <a:buClrTx/>
              <a:buFont typeface="+mj-lt"/>
              <a:buAutoNum type="arabicPeriod"/>
            </a:pPr>
            <a:endParaRPr lang="en-US" sz="1500" b="1" dirty="0" smtClean="0">
              <a:solidFill>
                <a:schemeClr val="bg1">
                  <a:lumMod val="10000"/>
                </a:schemeClr>
              </a:solidFill>
              <a:ea typeface="Batang" pitchFamily="18" charset="-127"/>
            </a:endParaRPr>
          </a:p>
          <a:p>
            <a:pPr marL="514350" indent="-514350" algn="l">
              <a:buClrTx/>
              <a:buFont typeface="+mj-lt"/>
              <a:buAutoNum type="arabicPeriod"/>
            </a:pPr>
            <a:r>
              <a:rPr lang="en-US" sz="2800" b="1" cap="none" dirty="0" smtClean="0">
                <a:solidFill>
                  <a:srgbClr val="002060"/>
                </a:solidFill>
                <a:ea typeface="Batang" pitchFamily="18" charset="-127"/>
              </a:rPr>
              <a:t>Private Companies:- e.g. </a:t>
            </a:r>
            <a:r>
              <a:rPr lang="en-US" sz="2800" b="1" cap="none" dirty="0" smtClean="0">
                <a:solidFill>
                  <a:schemeClr val="bg1">
                    <a:lumMod val="10000"/>
                  </a:schemeClr>
                </a:solidFill>
                <a:ea typeface="Batang" pitchFamily="18" charset="-127"/>
              </a:rPr>
              <a:t>Business against Corruption ; BOCCIM.</a:t>
            </a:r>
          </a:p>
          <a:p>
            <a:pPr marL="514350" indent="-514350" algn="l">
              <a:buClrTx/>
              <a:buFont typeface="+mj-lt"/>
              <a:buAutoNum type="arabicPeriod"/>
            </a:pPr>
            <a:endParaRPr lang="en-US" sz="1500" b="1" cap="none" dirty="0" smtClean="0">
              <a:solidFill>
                <a:schemeClr val="bg1">
                  <a:lumMod val="10000"/>
                </a:schemeClr>
              </a:solidFill>
              <a:ea typeface="Batang" pitchFamily="18" charset="-127"/>
            </a:endParaRPr>
          </a:p>
          <a:p>
            <a:pPr marL="514350" indent="-514350" algn="l">
              <a:buClrTx/>
              <a:buFont typeface="+mj-lt"/>
              <a:buAutoNum type="arabicPeriod"/>
            </a:pPr>
            <a:r>
              <a:rPr lang="en-US" sz="2800" b="1" cap="none" dirty="0" smtClean="0">
                <a:solidFill>
                  <a:srgbClr val="002060"/>
                </a:solidFill>
                <a:ea typeface="Batang" pitchFamily="18" charset="-127"/>
              </a:rPr>
              <a:t>Non-Governmental </a:t>
            </a:r>
            <a:r>
              <a:rPr lang="en-US" sz="2800" b="1" dirty="0" smtClean="0">
                <a:solidFill>
                  <a:srgbClr val="002060"/>
                </a:solidFill>
                <a:ea typeface="Batang" pitchFamily="18" charset="-127"/>
              </a:rPr>
              <a:t>O</a:t>
            </a:r>
            <a:r>
              <a:rPr lang="en-US" sz="2800" b="1" cap="none" dirty="0" smtClean="0">
                <a:solidFill>
                  <a:srgbClr val="002060"/>
                </a:solidFill>
                <a:ea typeface="Batang" pitchFamily="18" charset="-127"/>
              </a:rPr>
              <a:t>rganizations e.g. </a:t>
            </a:r>
            <a:r>
              <a:rPr lang="en-US" sz="2800" b="1" cap="none" dirty="0" smtClean="0">
                <a:solidFill>
                  <a:schemeClr val="bg1">
                    <a:lumMod val="10000"/>
                  </a:schemeClr>
                </a:solidFill>
                <a:ea typeface="Batang" pitchFamily="18" charset="-127"/>
              </a:rPr>
              <a:t>Junior Achievement Botswana and Botswana Institute of Directors.</a:t>
            </a:r>
          </a:p>
          <a:p>
            <a:pPr marL="514350" indent="-514350" algn="l">
              <a:buClrTx/>
              <a:buFont typeface="+mj-lt"/>
              <a:buAutoNum type="romanLcPeriod"/>
            </a:pPr>
            <a:endParaRPr lang="en-ZW" sz="2600" b="1" dirty="0" smtClean="0">
              <a:solidFill>
                <a:schemeClr val="bg1">
                  <a:lumMod val="1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b="1" cap="none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</a:t>
            </a:r>
            <a:endParaRPr lang="en-ZW" sz="2800" b="1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b="1" dirty="0" smtClean="0">
                <a:solidFill>
                  <a:schemeClr val="tx1"/>
                </a:solidFill>
              </a:rPr>
              <a:t>Thank you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endParaRPr lang="en-ZW" sz="2800" dirty="0">
              <a:solidFill>
                <a:srgbClr val="C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CECA 1994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8229600" cy="5410200"/>
          </a:xfrm>
        </p:spPr>
        <p:txBody>
          <a:bodyPr>
            <a:normAutofit fontScale="62500" lnSpcReduction="20000"/>
          </a:bodyPr>
          <a:lstStyle/>
          <a:p>
            <a:r>
              <a:rPr lang="en-ZW" sz="2900" b="1" dirty="0" smtClean="0">
                <a:solidFill>
                  <a:schemeClr val="tx1"/>
                </a:solidFill>
              </a:rPr>
              <a:t>PART IV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ZW" sz="2900" b="1" dirty="0" smtClean="0">
                <a:solidFill>
                  <a:schemeClr val="tx1"/>
                </a:solidFill>
              </a:rPr>
              <a:t>Offences (ss23-38)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ZW" sz="2900" b="1" dirty="0" smtClean="0">
                <a:solidFill>
                  <a:schemeClr val="tx1"/>
                </a:solidFill>
              </a:rPr>
              <a:t>For the purpose of this part, “valuable consideration “means- </a:t>
            </a:r>
          </a:p>
          <a:p>
            <a:pPr marL="457200" lvl="0" indent="-457200" algn="l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ZW" sz="2300" b="1" dirty="0" smtClean="0">
                <a:solidFill>
                  <a:schemeClr val="tx1"/>
                </a:solidFill>
              </a:rPr>
              <a:t>Any gift, benefit, loan, fee, reward or commission consisting of money or of any valuable security or of other property or interest in property of any description; </a:t>
            </a:r>
          </a:p>
          <a:p>
            <a:pPr marL="457200" lvl="0" indent="-457200" algn="l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ZW" sz="2300" b="1" dirty="0" smtClean="0">
                <a:solidFill>
                  <a:schemeClr val="tx1"/>
                </a:solidFill>
              </a:rPr>
              <a:t>Any office, employment or contract; </a:t>
            </a:r>
          </a:p>
          <a:p>
            <a:pPr marL="457200" lvl="0" indent="-457200" algn="l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ZW" sz="2300" b="1" dirty="0" smtClean="0">
                <a:solidFill>
                  <a:schemeClr val="tx1"/>
                </a:solidFill>
              </a:rPr>
              <a:t>Any payment, release, discharge or liquidation of any loan, obligation or other liability, whether in whole or in part;</a:t>
            </a:r>
          </a:p>
          <a:p>
            <a:pPr marL="457200" lvl="0" indent="-457200" algn="l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ZW" sz="2300" b="1" dirty="0" smtClean="0">
                <a:solidFill>
                  <a:schemeClr val="tx1"/>
                </a:solidFill>
              </a:rPr>
              <a:t>Any other service, or favour including protection from any penalty or disability incurrent or apprehended or from any action or proceedings of a disciplinary, civil or criminal nature, whether or not already instituted;</a:t>
            </a:r>
          </a:p>
          <a:p>
            <a:pPr marL="457200" lvl="0" indent="-457200" algn="l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ZW" sz="2300" b="1" dirty="0" smtClean="0">
                <a:solidFill>
                  <a:schemeClr val="tx1"/>
                </a:solidFill>
              </a:rPr>
              <a:t>The exercise or forbearance from the exercise of any right or any power or duty, and</a:t>
            </a:r>
          </a:p>
          <a:p>
            <a:pPr marL="457200" lvl="0" indent="-457200" algn="l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ZW" sz="2300" b="1" dirty="0" smtClean="0">
                <a:solidFill>
                  <a:schemeClr val="tx1"/>
                </a:solidFill>
              </a:rPr>
              <a:t>Any offer, undertaking or promise whether conditional or unconditional, of any valuable consideration within the meaning of the provisions of any of the </a:t>
            </a:r>
            <a:r>
              <a:rPr lang="en-ZW" sz="2300" b="1" dirty="0" err="1" smtClean="0">
                <a:solidFill>
                  <a:schemeClr val="tx1"/>
                </a:solidFill>
              </a:rPr>
              <a:t>preceeding</a:t>
            </a:r>
            <a:r>
              <a:rPr lang="en-ZW" sz="2300" b="1" dirty="0" smtClean="0">
                <a:solidFill>
                  <a:schemeClr val="tx1"/>
                </a:solidFill>
              </a:rPr>
              <a:t> paragraphs.</a:t>
            </a:r>
          </a:p>
          <a:p>
            <a:pPr marL="457200" indent="-457200" algn="l"/>
            <a:endParaRPr lang="en-ZW" sz="2400" dirty="0" smtClean="0"/>
          </a:p>
          <a:p>
            <a:r>
              <a:rPr lang="en-US" sz="2400" dirty="0" smtClean="0"/>
              <a:t> </a:t>
            </a:r>
            <a:endParaRPr lang="en-ZW" sz="2400" dirty="0" smtClean="0"/>
          </a:p>
          <a:p>
            <a:r>
              <a:rPr lang="en-US" sz="2400" dirty="0" smtClean="0"/>
              <a:t> </a:t>
            </a:r>
            <a:endParaRPr lang="en-ZW" sz="2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</a:rPr>
              <a:t>Introduction</a:t>
            </a: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endParaRPr lang="en-ZW" sz="28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8229600" cy="54102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The Botswana Government established the </a:t>
            </a:r>
            <a:r>
              <a:rPr lang="en-US" sz="2400" b="1" dirty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Directorate on Corruption and Economic </a:t>
            </a:r>
            <a:r>
              <a:rPr lang="en-US" sz="2400" b="1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Crime (DCEC) under the Corruption and Economic Crime Act (CECA) of 1994.</a:t>
            </a:r>
          </a:p>
          <a:p>
            <a:pPr algn="l"/>
            <a:endParaRPr lang="en-US" sz="1200" b="1" dirty="0">
              <a:solidFill>
                <a:schemeClr val="bg1">
                  <a:lumMod val="10000"/>
                </a:schemeClr>
              </a:solidFill>
              <a:latin typeface="Calibri" pitchFamily="34" charset="0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DCEC exists </a:t>
            </a:r>
            <a:r>
              <a:rPr lang="en-US" sz="2400" b="1" dirty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to fight corruption through the three pronged strategy </a:t>
            </a:r>
            <a:r>
              <a:rPr lang="en-US" sz="2400" b="1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of:-</a:t>
            </a:r>
          </a:p>
          <a:p>
            <a:pPr algn="l"/>
            <a:endParaRPr lang="en-US" sz="1200" b="1" dirty="0" smtClean="0">
              <a:solidFill>
                <a:schemeClr val="tx1"/>
              </a:solidFill>
              <a:latin typeface="Calibri" pitchFamily="34" charset="0"/>
              <a:ea typeface="Batang" pitchFamily="18" charset="-127"/>
            </a:endParaRPr>
          </a:p>
          <a:p>
            <a:pPr marL="457200" indent="-457200" algn="l"/>
            <a:r>
              <a:rPr lang="en-US" b="1" dirty="0" smtClean="0">
                <a:solidFill>
                  <a:srgbClr val="0070C0"/>
                </a:solidFill>
                <a:latin typeface="Calibri" pitchFamily="34" charset="0"/>
                <a:ea typeface="Batang" pitchFamily="18" charset="-127"/>
              </a:rPr>
              <a:t> </a:t>
            </a:r>
            <a:endParaRPr lang="en-ZW" b="1" dirty="0">
              <a:solidFill>
                <a:srgbClr val="0070C0"/>
              </a:solidFill>
              <a:latin typeface="Calibri" pitchFamily="34" charset="0"/>
              <a:ea typeface="Batang" pitchFamily="18" charset="-127"/>
            </a:endParaRPr>
          </a:p>
          <a:p>
            <a:pPr algn="l"/>
            <a:r>
              <a:rPr lang="en-US" sz="2400" dirty="0">
                <a:solidFill>
                  <a:schemeClr val="bg1">
                    <a:lumMod val="10000"/>
                  </a:schemeClr>
                </a:solidFill>
                <a:latin typeface="Batang" pitchFamily="18" charset="-127"/>
                <a:ea typeface="Batang" pitchFamily="18" charset="-127"/>
              </a:rPr>
              <a:t> </a:t>
            </a:r>
            <a:endParaRPr lang="en-ZW" sz="2400" dirty="0">
              <a:solidFill>
                <a:schemeClr val="bg1">
                  <a:lumMod val="1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5257800"/>
            <a:ext cx="14478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Calibri" pitchFamily="34" charset="0"/>
                <a:ea typeface="Batang" pitchFamily="18" charset="-127"/>
              </a:rPr>
              <a:t>Education</a:t>
            </a:r>
            <a:endParaRPr lang="en-ZW" dirty="0"/>
          </a:p>
        </p:txBody>
      </p:sp>
      <p:sp>
        <p:nvSpPr>
          <p:cNvPr id="7" name="Rectangle 6"/>
          <p:cNvSpPr/>
          <p:nvPr/>
        </p:nvSpPr>
        <p:spPr>
          <a:xfrm>
            <a:off x="3886200" y="3733800"/>
            <a:ext cx="1600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Calibri" pitchFamily="34" charset="0"/>
                <a:ea typeface="Batang" pitchFamily="18" charset="-127"/>
              </a:rPr>
              <a:t>Investigation</a:t>
            </a:r>
            <a:endParaRPr lang="en-ZW" dirty="0"/>
          </a:p>
        </p:txBody>
      </p:sp>
      <p:sp>
        <p:nvSpPr>
          <p:cNvPr id="8" name="Rectangle 7"/>
          <p:cNvSpPr/>
          <p:nvPr/>
        </p:nvSpPr>
        <p:spPr>
          <a:xfrm>
            <a:off x="6096000" y="5181600"/>
            <a:ext cx="1371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Calibri" pitchFamily="34" charset="0"/>
                <a:ea typeface="Batang" pitchFamily="18" charset="-127"/>
              </a:rPr>
              <a:t>Prevention</a:t>
            </a:r>
            <a:endParaRPr lang="en-ZW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638800" y="4343400"/>
            <a:ext cx="914400" cy="685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2819400" y="4419600"/>
            <a:ext cx="914400" cy="685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733800" y="5791200"/>
            <a:ext cx="2057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</a:rPr>
              <a:t>Overview</a:t>
            </a: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229600" cy="5181600"/>
          </a:xfrm>
        </p:spPr>
        <p:txBody>
          <a:bodyPr>
            <a:normAutofit lnSpcReduction="10000"/>
          </a:bodyPr>
          <a:lstStyle/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  <a:ea typeface="Batang" pitchFamily="18" charset="-127"/>
              </a:rPr>
              <a:t>INVESTIGATION:- </a:t>
            </a:r>
            <a:r>
              <a:rPr lang="en-US" sz="2800" b="1" dirty="0" smtClean="0">
                <a:solidFill>
                  <a:schemeClr val="tx1"/>
                </a:solidFill>
                <a:latin typeface="Calibri" pitchFamily="34" charset="0"/>
                <a:ea typeface="Batang" pitchFamily="18" charset="-127"/>
              </a:rPr>
              <a:t>Investigates cases of corrupt activities or practices and encourages ethical conduct in the work place.</a:t>
            </a:r>
          </a:p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endParaRPr lang="en-ZW" sz="2800" b="1" dirty="0" smtClean="0">
              <a:solidFill>
                <a:schemeClr val="tx1"/>
              </a:solidFill>
              <a:latin typeface="Calibri" pitchFamily="34" charset="0"/>
              <a:ea typeface="Batang" pitchFamily="18" charset="-127"/>
            </a:endParaRPr>
          </a:p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  <a:ea typeface="Batang" pitchFamily="18" charset="-127"/>
              </a:rPr>
              <a:t>PREVENTION:- </a:t>
            </a:r>
            <a:r>
              <a:rPr lang="en-US" sz="2800" b="1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Conducts assignment studies and systems audits on processes such as Human Resource; Finance Administration; Procurement and etc</a:t>
            </a:r>
          </a:p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endParaRPr lang="en-US" sz="2800" b="1" cap="none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ea typeface="Batang" pitchFamily="18" charset="-127"/>
            </a:endParaRPr>
          </a:p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b="1" cap="none" dirty="0" smtClean="0">
                <a:solidFill>
                  <a:srgbClr val="002060"/>
                </a:solidFill>
                <a:latin typeface="Calibri" pitchFamily="34" charset="0"/>
                <a:ea typeface="Batang" pitchFamily="18" charset="-127"/>
              </a:rPr>
              <a:t>EDUCATION:- </a:t>
            </a:r>
            <a:r>
              <a:rPr lang="en-US" sz="2800" b="1" cap="none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Educates the public on the evils of corruption in the society and </a:t>
            </a:r>
            <a:r>
              <a:rPr lang="en-US" sz="2800" b="1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solicits</a:t>
            </a:r>
            <a:r>
              <a:rPr lang="en-US" sz="2800" b="1" cap="none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  <a:ea typeface="Batang" pitchFamily="18" charset="-127"/>
              </a:rPr>
              <a:t> support of the public in the fight against corruption.</a:t>
            </a: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Definition of Corruption 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 fontScale="92500"/>
          </a:bodyPr>
          <a:lstStyle/>
          <a:p>
            <a:pPr marL="514350" indent="-514350" algn="l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broad terms corruption can be referred to</a:t>
            </a:r>
          </a:p>
          <a:p>
            <a:pPr marL="514350" indent="-514350" algn="l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as:- </a:t>
            </a:r>
          </a:p>
          <a:p>
            <a:pPr marL="51435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use of public office for private gain,</a:t>
            </a:r>
          </a:p>
          <a:p>
            <a:pPr marL="51435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ZW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use of official position for personal benefit.</a:t>
            </a:r>
          </a:p>
          <a:p>
            <a:pPr marL="514350" indent="-514350"/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/>
            <a:r>
              <a:rPr lang="en-ZW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514350" indent="-514350" algn="l"/>
            <a:endParaRPr lang="en-ZW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Explanation of Corruption 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marL="742950" indent="-742950" algn="l">
              <a:spcBef>
                <a:spcPts val="0"/>
              </a:spcBef>
              <a:buFont typeface="Arial" pitchFamily="34" charset="0"/>
              <a:buChar char="•"/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There is no universal definition for corruption. However, </a:t>
            </a:r>
          </a:p>
          <a:p>
            <a:pPr marL="742950" indent="-742950" algn="l">
              <a:spcBef>
                <a:spcPts val="0"/>
              </a:spcBef>
              <a:buFont typeface="Arial" pitchFamily="34" charset="0"/>
              <a:buChar char="•"/>
            </a:pPr>
            <a:endParaRPr lang="en-ZW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42950" indent="-742950" algn="l">
              <a:spcBef>
                <a:spcPts val="0"/>
              </a:spcBef>
              <a:buFont typeface="Arial" pitchFamily="34" charset="0"/>
              <a:buChar char="•"/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Section 23 of Botswana CECA of 1994 does not define corruption but,</a:t>
            </a:r>
          </a:p>
          <a:p>
            <a:pPr marL="742950" indent="-742950" algn="l">
              <a:spcBef>
                <a:spcPts val="0"/>
              </a:spcBef>
              <a:buFont typeface="Arial" pitchFamily="34" charset="0"/>
              <a:buChar char="•"/>
            </a:pPr>
            <a:endParaRPr lang="en-ZW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42950" indent="-742950" algn="l">
              <a:spcBef>
                <a:spcPts val="0"/>
              </a:spcBef>
              <a:buFont typeface="Arial" pitchFamily="34" charset="0"/>
              <a:buChar char="•"/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Provides a list of activities that equate to corrupt practices.</a:t>
            </a:r>
          </a:p>
          <a:p>
            <a:pPr marL="514350" indent="-514350" algn="l">
              <a:buClrTx/>
              <a:buFont typeface="+mj-lt"/>
              <a:buAutoNum type="romanLcPeriod"/>
            </a:pPr>
            <a:endParaRPr lang="en-ZW" sz="2600" b="1" dirty="0" smtClean="0">
              <a:solidFill>
                <a:schemeClr val="bg1">
                  <a:lumMod val="1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Corrupt Practice Activities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marL="514350" indent="-514350" algn="l">
              <a:spcBef>
                <a:spcPts val="0"/>
              </a:spcBef>
              <a:buFont typeface="Arial" pitchFamily="34" charset="0"/>
              <a:buChar char="•"/>
            </a:pPr>
            <a:r>
              <a:rPr lang="en-ZW" b="1" dirty="0" smtClean="0">
                <a:solidFill>
                  <a:schemeClr val="tx1"/>
                </a:solidFill>
              </a:rPr>
              <a:t>Soliciting, offering, receiving or promising to offer valuable consideration</a:t>
            </a:r>
          </a:p>
          <a:p>
            <a:pPr marL="457200" indent="-457200" algn="l">
              <a:spcBef>
                <a:spcPts val="0"/>
              </a:spcBef>
            </a:pPr>
            <a:endParaRPr lang="en-ZW" b="1" dirty="0" smtClean="0">
              <a:solidFill>
                <a:schemeClr val="tx1"/>
              </a:solidFill>
            </a:endParaRPr>
          </a:p>
          <a:p>
            <a:pPr marL="514350" lvl="0" indent="-514350" algn="l">
              <a:spcBef>
                <a:spcPts val="0"/>
              </a:spcBef>
              <a:buFont typeface="Arial" pitchFamily="34" charset="0"/>
              <a:buChar char="•"/>
            </a:pPr>
            <a:r>
              <a:rPr lang="en-ZW" b="1" dirty="0" smtClean="0">
                <a:solidFill>
                  <a:schemeClr val="tx1"/>
                </a:solidFill>
              </a:rPr>
              <a:t>Doing or acting on what you are supposed to do for personal gain</a:t>
            </a:r>
          </a:p>
          <a:p>
            <a:pPr marL="514350" lvl="0" indent="-514350" algn="l">
              <a:spcBef>
                <a:spcPts val="0"/>
              </a:spcBef>
              <a:buFont typeface="Arial" pitchFamily="34" charset="0"/>
              <a:buChar char="•"/>
            </a:pPr>
            <a:endParaRPr lang="en-ZW" b="1" dirty="0" smtClean="0">
              <a:solidFill>
                <a:schemeClr val="bg1">
                  <a:lumMod val="10000"/>
                </a:schemeClr>
              </a:solidFill>
              <a:ea typeface="Batang" pitchFamily="18" charset="-127"/>
            </a:endParaRPr>
          </a:p>
          <a:p>
            <a:pPr marL="514350" lvl="0" indent="-514350" algn="l">
              <a:spcBef>
                <a:spcPts val="0"/>
              </a:spcBef>
              <a:buFont typeface="Arial" pitchFamily="34" charset="0"/>
              <a:buChar char="•"/>
            </a:pPr>
            <a:r>
              <a:rPr lang="en-ZW" b="1" dirty="0" smtClean="0">
                <a:solidFill>
                  <a:schemeClr val="tx1"/>
                </a:solidFill>
              </a:rPr>
              <a:t>Failing to do or omitting what you are supposed to do for a reward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Examples of Corruption 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following are examples, but not limited to:-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Bribery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Extortion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Fraud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Embezzlement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Nepotism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Insider trading</a:t>
            </a:r>
          </a:p>
          <a:p>
            <a:pPr marL="514350" indent="-514350" algn="l">
              <a:buClrTx/>
              <a:buFont typeface="+mj-lt"/>
              <a:buAutoNum type="romanLcPeriod"/>
            </a:pPr>
            <a:endParaRPr lang="en-ZW" sz="2600" b="1" dirty="0" smtClean="0">
              <a:solidFill>
                <a:schemeClr val="bg1">
                  <a:lumMod val="1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Corruption and the Private Sector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/>
                </a:solidFill>
              </a:rPr>
              <a:t>Corruption does not belong to the public sphere only. The employees of a private company who violates their contract with the employer or shareholders in order to pursue </a:t>
            </a:r>
            <a:r>
              <a:rPr lang="en-ZW" b="1" dirty="0" err="1" smtClean="0">
                <a:solidFill>
                  <a:schemeClr val="tx1"/>
                </a:solidFill>
              </a:rPr>
              <a:t>thier</a:t>
            </a:r>
            <a:r>
              <a:rPr lang="en-ZW" b="1" dirty="0" smtClean="0">
                <a:solidFill>
                  <a:schemeClr val="tx1"/>
                </a:solidFill>
              </a:rPr>
              <a:t> own gain can also be considered corrupt</a:t>
            </a:r>
            <a:endParaRPr lang="en-ZW" b="1" cap="none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Rounded MT Bold" pitchFamily="34" charset="0"/>
                <a:ea typeface="Batang" pitchFamily="18" charset="-127"/>
              </a:rPr>
              <a:t>Conflict of Interest </a:t>
            </a:r>
            <a:r>
              <a:rPr lang="en-ZW" sz="2800" dirty="0" smtClean="0"/>
              <a:t/>
            </a:r>
            <a:br>
              <a:rPr lang="en-ZW" sz="2800" dirty="0" smtClean="0"/>
            </a:br>
            <a:endParaRPr lang="en-ZW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LOGO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838200" cy="838200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ZW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Corruption also includes revolving-door agreements, whereby officials end up as employees or consultants in companies and industries with respect to which they had previously played a public role.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endParaRPr lang="en-ZW" sz="2800" cap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Corruption and Competition at GICC 14/03/2013 B. R. Masupe. DCEC.</a:t>
            </a:r>
            <a:endParaRPr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6262</TotalTime>
  <Words>1087</Words>
  <Application>Microsoft Office PowerPoint</Application>
  <PresentationFormat>On-screen Show (4:3)</PresentationFormat>
  <Paragraphs>164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Second National Stakeholders Conference on Competition </vt:lpstr>
      <vt:lpstr>Introduction </vt:lpstr>
      <vt:lpstr>Overview </vt:lpstr>
      <vt:lpstr>  Definition of Corruption  </vt:lpstr>
      <vt:lpstr>  Explanation of Corruption  </vt:lpstr>
      <vt:lpstr>  Corrupt Practice Activities </vt:lpstr>
      <vt:lpstr>  Examples of Corruption  </vt:lpstr>
      <vt:lpstr>  Corruption and the Private Sector </vt:lpstr>
      <vt:lpstr>  Conflict of Interest  </vt:lpstr>
      <vt:lpstr>  Corruption and Competition   </vt:lpstr>
      <vt:lpstr>  Corruption and Competition  </vt:lpstr>
      <vt:lpstr>  Corruption and Competition  </vt:lpstr>
      <vt:lpstr>  Impact of Corruption  </vt:lpstr>
      <vt:lpstr>  Impact of Corruption on Competition </vt:lpstr>
      <vt:lpstr>  Corruption as a Trend </vt:lpstr>
      <vt:lpstr>  Conclusion. </vt:lpstr>
      <vt:lpstr>  Way Forward </vt:lpstr>
      <vt:lpstr> </vt:lpstr>
      <vt:lpstr>  CECA 1994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and Accountability  in the  Public Sector  - Botswana</dc:title>
  <dc:creator>Barney Rustle Masupe</dc:creator>
  <cp:lastModifiedBy>Gladys Ramadi</cp:lastModifiedBy>
  <cp:revision>181</cp:revision>
  <dcterms:created xsi:type="dcterms:W3CDTF">2006-08-16T00:00:00Z</dcterms:created>
  <dcterms:modified xsi:type="dcterms:W3CDTF">2014-12-11T12:45:10Z</dcterms:modified>
</cp:coreProperties>
</file>